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ubik Light"/>
      <p:regular r:id="rId50"/>
      <p:bold r:id="rId51"/>
      <p:italic r:id="rId52"/>
      <p:boldItalic r:id="rId53"/>
    </p:embeddedFont>
    <p:embeddedFont>
      <p:font typeface="Oxygen"/>
      <p:regular r:id="rId54"/>
      <p:bold r:id="rId55"/>
    </p:embeddedFont>
    <p:embeddedFont>
      <p:font typeface="Oxygen Light"/>
      <p:regular r:id="rId56"/>
      <p:bold r:id="rId57"/>
    </p:embeddedFont>
    <p:embeddedFont>
      <p:font typeface="Rubik"/>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8F0720-33B9-48AD-A9C9-1C67E5A27B12}">
  <a:tblStyle styleId="{978F0720-33B9-48AD-A9C9-1C67E5A27B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Rubik-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ubik-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ubikLight-bold.fntdata"/><Relationship Id="rId50" Type="http://schemas.openxmlformats.org/officeDocument/2006/relationships/font" Target="fonts/RubikLight-regular.fntdata"/><Relationship Id="rId53" Type="http://schemas.openxmlformats.org/officeDocument/2006/relationships/font" Target="fonts/RubikLight-boldItalic.fntdata"/><Relationship Id="rId52" Type="http://schemas.openxmlformats.org/officeDocument/2006/relationships/font" Target="fonts/RubikLight-italic.fntdata"/><Relationship Id="rId11" Type="http://schemas.openxmlformats.org/officeDocument/2006/relationships/slide" Target="slides/slide5.xml"/><Relationship Id="rId55" Type="http://schemas.openxmlformats.org/officeDocument/2006/relationships/font" Target="fonts/Oxygen-bold.fntdata"/><Relationship Id="rId10" Type="http://schemas.openxmlformats.org/officeDocument/2006/relationships/slide" Target="slides/slide4.xml"/><Relationship Id="rId54" Type="http://schemas.openxmlformats.org/officeDocument/2006/relationships/font" Target="fonts/Oxygen-regular.fntdata"/><Relationship Id="rId13" Type="http://schemas.openxmlformats.org/officeDocument/2006/relationships/slide" Target="slides/slide7.xml"/><Relationship Id="rId57" Type="http://schemas.openxmlformats.org/officeDocument/2006/relationships/font" Target="fonts/OxygenLight-bold.fntdata"/><Relationship Id="rId12" Type="http://schemas.openxmlformats.org/officeDocument/2006/relationships/slide" Target="slides/slide6.xml"/><Relationship Id="rId56" Type="http://schemas.openxmlformats.org/officeDocument/2006/relationships/font" Target="fonts/OxygenLight-regular.fntdata"/><Relationship Id="rId15" Type="http://schemas.openxmlformats.org/officeDocument/2006/relationships/slide" Target="slides/slide9.xml"/><Relationship Id="rId59" Type="http://schemas.openxmlformats.org/officeDocument/2006/relationships/font" Target="fonts/Rubik-bold.fntdata"/><Relationship Id="rId14" Type="http://schemas.openxmlformats.org/officeDocument/2006/relationships/slide" Target="slides/slide8.xml"/><Relationship Id="rId58" Type="http://schemas.openxmlformats.org/officeDocument/2006/relationships/font" Target="fonts/Rubik-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9298e5349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9298e5349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9298e5349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9298e5349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47e90f66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47e90f66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9298e534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9298e534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Oxygen Light"/>
              <a:ea typeface="Oxygen Light"/>
              <a:cs typeface="Oxygen Light"/>
              <a:sym typeface="Oxygen 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c6f6029b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c6f6029b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Oxygen Light"/>
              <a:ea typeface="Oxygen Light"/>
              <a:cs typeface="Oxygen Light"/>
              <a:sym typeface="Oxygen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9298e534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9298e534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6489302b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489302b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c6f6029b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c6f6029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79298e5349_0_1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9298e5349_0_1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9258eb7028115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9258eb7028115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79298e5349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9298e5349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a699a9b59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a699a9b59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78e796c03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8e796c03c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78e796c0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8e796c0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78e796c03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8e796c03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79298e5349_0_1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9298e5349_0_1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647e90f66c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647e90f66c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a699a9b5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a699a9b5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647e90f66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647e90f66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79298e534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9298e534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79298e5349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9298e5349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6c6f6029b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6c6f6029b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a699a9b59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a699a9b59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79298e534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9298e5349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64bc16925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64bc16925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647e90f66c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647e90f66c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647e90f66c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647e90f66c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647e90f66c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647e90f66c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78e796c03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8e796c03c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647e90f66c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647e90f66c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d03c3bf1fa2e8d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d03c3bf1fa2e8d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79298e5349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79298e5349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7a699a9b59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7a699a9b59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9298e534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9298e534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64bc1692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64bc1692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79298e534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79298e534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647e90f66c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647e90f66c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79298e53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9298e53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a699a9b5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a699a9b5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6f8babe5b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f8babe5b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03c3bf1fa2e8d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03c3bf1fa2e8d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a699a9b59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699a9b59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9298e534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9298e534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Oxygen Light"/>
              <a:ea typeface="Oxygen Light"/>
              <a:cs typeface="Oxygen Light"/>
              <a:sym typeface="Oxygen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17.jpg"/><Relationship Id="rId9"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8.png"/><Relationship Id="rId4" Type="http://schemas.openxmlformats.org/officeDocument/2006/relationships/hyperlink" Target="https://ailatech.com/blog/ten-retailers-using-qr-codes-for-in-store-payments/" TargetMode="External"/><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7.jpg"/><Relationship Id="rId8"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1" Type="http://schemas.openxmlformats.org/officeDocument/2006/relationships/hyperlink" Target="https://www.idsuperstore.com/learning-center/what-are-the-differences-between-nfc-tags-and-qr-codes/" TargetMode="External"/><Relationship Id="rId10" Type="http://schemas.openxmlformats.org/officeDocument/2006/relationships/hyperlink" Target="https://www.bluebite.com/nfc/qr-vs-nfc" TargetMode="External"/><Relationship Id="rId12" Type="http://schemas.openxmlformats.org/officeDocument/2006/relationships/hyperlink" Target="https://www.fintechweekly.com/magazine/articles/mobil-payment-nfc-qr-codes-in-app-and-beyond" TargetMode="External"/><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hyperlink" Target="https://www.quora.com/Why-dont-restaurants-in-the-US-have-portable-credit-card-terminals" TargetMode="External"/><Relationship Id="rId9" Type="http://schemas.openxmlformats.org/officeDocument/2006/relationships/hyperlink" Target="https://www.linkedin.com/pulse/nfc-vs-qr-code-payment-alex-tay/" TargetMode="External"/><Relationship Id="rId5" Type="http://schemas.openxmlformats.org/officeDocument/2006/relationships/image" Target="../media/image39.png"/><Relationship Id="rId6" Type="http://schemas.openxmlformats.org/officeDocument/2006/relationships/hyperlink" Target="https://www.quora.com/Why-don-t-U-S-restaurants-use-handheld-credit-card-terminals-that-are-brought-to-the-table-at-the-end-of-a-meal-when-the-customer-pays-by-credit-card-as-is-done-in-Canada-and-most-of-Europe-It-seems-that-the-U-S-way/answer/Chris-Garcia-139" TargetMode="External"/><Relationship Id="rId7" Type="http://schemas.openxmlformats.org/officeDocument/2006/relationships/hyperlink" Target="https://www.nerdwallet.com/blog/credit-cards/pay-at-table-dining-credit-cards/" TargetMode="External"/><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www.forbes.com/sites/themixingbowl/2019/11/11/the-future-of-restaurant-tech-serving-the-next-course/#295afeab16dd" TargetMode="External"/><Relationship Id="rId4" Type="http://schemas.openxmlformats.org/officeDocument/2006/relationships/image" Target="../media/image29.jpg"/><Relationship Id="rId5" Type="http://schemas.openxmlformats.org/officeDocument/2006/relationships/image" Target="../media/image32.jpg"/><Relationship Id="rId6" Type="http://schemas.openxmlformats.org/officeDocument/2006/relationships/image" Target="../media/image26.png"/><Relationship Id="rId7" Type="http://schemas.openxmlformats.org/officeDocument/2006/relationships/image" Target="../media/image12.png"/></Relationships>
</file>

<file path=ppt/slides/_rels/slide16.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0.png"/><Relationship Id="rId13" Type="http://schemas.openxmlformats.org/officeDocument/2006/relationships/image" Target="../media/image100.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8.png"/><Relationship Id="rId4" Type="http://schemas.openxmlformats.org/officeDocument/2006/relationships/image" Target="../media/image17.jpg"/><Relationship Id="rId9" Type="http://schemas.openxmlformats.org/officeDocument/2006/relationships/image" Target="../media/image37.png"/><Relationship Id="rId15" Type="http://schemas.openxmlformats.org/officeDocument/2006/relationships/image" Target="../media/image12.png"/><Relationship Id="rId14" Type="http://schemas.openxmlformats.org/officeDocument/2006/relationships/image" Target="../media/image65.png"/><Relationship Id="rId5" Type="http://schemas.openxmlformats.org/officeDocument/2006/relationships/image" Target="../media/image53.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restaurant.org/research/restaurant-statistics/restaurant-industry-facts-at-a-glance" TargetMode="External"/><Relationship Id="rId4" Type="http://schemas.openxmlformats.org/officeDocument/2006/relationships/hyperlink" Target="https://www.creditcards.com/credit-card-news/online-payment-statistics-1276.php" TargetMode="External"/><Relationship Id="rId5" Type="http://schemas.openxmlformats.org/officeDocument/2006/relationships/hyperlink" Target="https://logicaresearch.com/americans-keep-more-money-in-paypal-than-cash-in-wallet/" TargetMode="External"/><Relationship Id="rId6" Type="http://schemas.openxmlformats.org/officeDocument/2006/relationships/hyperlink" Target="https://www.paymentsjournal.com/digital-payment-industry-diverse-landscape/" TargetMode="External"/><Relationship Id="rId7" Type="http://schemas.openxmlformats.org/officeDocument/2006/relationships/image" Target="../media/image12.png"/></Relationships>
</file>

<file path=ppt/slides/_rels/slide19.xml.rels><?xml version="1.0" encoding="UTF-8" standalone="yes"?><Relationships xmlns="http://schemas.openxmlformats.org/package/2006/relationships"><Relationship Id="rId20" Type="http://schemas.openxmlformats.org/officeDocument/2006/relationships/image" Target="../media/image89.png"/><Relationship Id="rId11" Type="http://schemas.openxmlformats.org/officeDocument/2006/relationships/image" Target="../media/image54.png"/><Relationship Id="rId10" Type="http://schemas.openxmlformats.org/officeDocument/2006/relationships/image" Target="../media/image47.png"/><Relationship Id="rId13" Type="http://schemas.openxmlformats.org/officeDocument/2006/relationships/image" Target="../media/image59.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hyperlink" Target="https://www.zapper.com/merchant" TargetMode="External"/><Relationship Id="rId9" Type="http://schemas.openxmlformats.org/officeDocument/2006/relationships/image" Target="../media/image60.png"/><Relationship Id="rId15" Type="http://schemas.openxmlformats.org/officeDocument/2006/relationships/image" Target="../media/image49.png"/><Relationship Id="rId14" Type="http://schemas.openxmlformats.org/officeDocument/2006/relationships/image" Target="../media/image52.png"/><Relationship Id="rId17" Type="http://schemas.openxmlformats.org/officeDocument/2006/relationships/image" Target="../media/image6.png"/><Relationship Id="rId16" Type="http://schemas.openxmlformats.org/officeDocument/2006/relationships/image" Target="../media/image57.png"/><Relationship Id="rId5" Type="http://schemas.openxmlformats.org/officeDocument/2006/relationships/image" Target="../media/image42.png"/><Relationship Id="rId19" Type="http://schemas.openxmlformats.org/officeDocument/2006/relationships/image" Target="../media/image78.png"/><Relationship Id="rId6" Type="http://schemas.openxmlformats.org/officeDocument/2006/relationships/hyperlink" Target="http://www.clover.com" TargetMode="External"/><Relationship Id="rId18" Type="http://schemas.openxmlformats.org/officeDocument/2006/relationships/hyperlink" Target="http://www.upngo.com" TargetMode="External"/><Relationship Id="rId7" Type="http://schemas.openxmlformats.org/officeDocument/2006/relationships/hyperlink" Target="https://www.clover.com/r/0SZ1R6J2HKYKY%20https://www.clover.com/us/en/help/take-mobile-payments-with-scan-to-pay/" TargetMode="External"/><Relationship Id="rId8" Type="http://schemas.openxmlformats.org/officeDocument/2006/relationships/hyperlink" Target="https://www.clover.com/r/0SZ1R6J2HKYK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jpg"/><Relationship Id="rId10" Type="http://schemas.openxmlformats.org/officeDocument/2006/relationships/hyperlink" Target="https://www.linkedin.com/pulse/why-qr-codes-so-popular-china-gautam-garg/" TargetMode="External"/><Relationship Id="rId9" Type="http://schemas.openxmlformats.org/officeDocument/2006/relationships/hyperlink" Target="https://technode.com/2018/02/16/photo-chinas-obsession-qr-codes/" TargetMode="External"/><Relationship Id="rId5" Type="http://schemas.openxmlformats.org/officeDocument/2006/relationships/image" Target="../media/image1.jpg"/><Relationship Id="rId6" Type="http://schemas.openxmlformats.org/officeDocument/2006/relationships/hyperlink" Target="https://www.emarketer.com/content/china-is-moving-toward-a-cashless-society" TargetMode="External"/><Relationship Id="rId7" Type="http://schemas.openxmlformats.org/officeDocument/2006/relationships/image" Target="../media/image8.png"/><Relationship Id="rId8" Type="http://schemas.openxmlformats.org/officeDocument/2006/relationships/hyperlink" Target="https://scanova.io/blog/blog/2017/06/06/qr-codes-chin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9.png"/><Relationship Id="rId4" Type="http://schemas.openxmlformats.org/officeDocument/2006/relationships/image" Target="../media/image21.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1.png"/><Relationship Id="rId4" Type="http://schemas.openxmlformats.org/officeDocument/2006/relationships/image" Target="../media/image64.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20" Type="http://schemas.openxmlformats.org/officeDocument/2006/relationships/image" Target="../media/image76.png"/><Relationship Id="rId11" Type="http://schemas.openxmlformats.org/officeDocument/2006/relationships/image" Target="../media/image75.png"/><Relationship Id="rId10" Type="http://schemas.openxmlformats.org/officeDocument/2006/relationships/image" Target="../media/image63.png"/><Relationship Id="rId21" Type="http://schemas.openxmlformats.org/officeDocument/2006/relationships/image" Target="../media/image12.png"/><Relationship Id="rId13" Type="http://schemas.openxmlformats.org/officeDocument/2006/relationships/image" Target="../media/image71.png"/><Relationship Id="rId12"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56.png"/><Relationship Id="rId9" Type="http://schemas.openxmlformats.org/officeDocument/2006/relationships/image" Target="../media/image67.png"/><Relationship Id="rId15" Type="http://schemas.openxmlformats.org/officeDocument/2006/relationships/image" Target="../media/image69.png"/><Relationship Id="rId14" Type="http://schemas.openxmlformats.org/officeDocument/2006/relationships/image" Target="../media/image70.png"/><Relationship Id="rId17" Type="http://schemas.openxmlformats.org/officeDocument/2006/relationships/image" Target="../media/image73.png"/><Relationship Id="rId16" Type="http://schemas.openxmlformats.org/officeDocument/2006/relationships/image" Target="../media/image72.png"/><Relationship Id="rId5" Type="http://schemas.openxmlformats.org/officeDocument/2006/relationships/image" Target="../media/image58.png"/><Relationship Id="rId19" Type="http://schemas.openxmlformats.org/officeDocument/2006/relationships/image" Target="../media/image81.png"/><Relationship Id="rId6" Type="http://schemas.openxmlformats.org/officeDocument/2006/relationships/image" Target="../media/image62.png"/><Relationship Id="rId18" Type="http://schemas.openxmlformats.org/officeDocument/2006/relationships/image" Target="../media/image68.png"/><Relationship Id="rId7" Type="http://schemas.openxmlformats.org/officeDocument/2006/relationships/image" Target="../media/image82.png"/><Relationship Id="rId8" Type="http://schemas.openxmlformats.org/officeDocument/2006/relationships/image" Target="../media/image66.png"/></Relationships>
</file>

<file path=ppt/slides/_rels/slide23.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0.png"/><Relationship Id="rId4" Type="http://schemas.openxmlformats.org/officeDocument/2006/relationships/image" Target="../media/image86.png"/><Relationship Id="rId9" Type="http://schemas.openxmlformats.org/officeDocument/2006/relationships/image" Target="../media/image88.png"/><Relationship Id="rId5" Type="http://schemas.openxmlformats.org/officeDocument/2006/relationships/image" Target="../media/image12.png"/><Relationship Id="rId6" Type="http://schemas.openxmlformats.org/officeDocument/2006/relationships/image" Target="../media/image76.png"/><Relationship Id="rId7" Type="http://schemas.openxmlformats.org/officeDocument/2006/relationships/image" Target="../media/image56.png"/><Relationship Id="rId8" Type="http://schemas.openxmlformats.org/officeDocument/2006/relationships/image" Target="../media/image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9.jpg"/><Relationship Id="rId4" Type="http://schemas.openxmlformats.org/officeDocument/2006/relationships/image" Target="../media/image32.jpg"/><Relationship Id="rId5" Type="http://schemas.openxmlformats.org/officeDocument/2006/relationships/image" Target="../media/image26.png"/><Relationship Id="rId6"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7.jpg"/><Relationship Id="rId5" Type="http://schemas.openxmlformats.org/officeDocument/2006/relationships/image" Target="../media/image34.png"/><Relationship Id="rId6" Type="http://schemas.openxmlformats.org/officeDocument/2006/relationships/image" Target="../media/image94.jpg"/><Relationship Id="rId7" Type="http://schemas.openxmlformats.org/officeDocument/2006/relationships/image" Target="../media/image9.png"/><Relationship Id="rId8"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7.png"/></Relationships>
</file>

<file path=ppt/slides/_rels/slide3.xml.rels><?xml version="1.0" encoding="UTF-8" standalone="yes"?><Relationships xmlns="http://schemas.openxmlformats.org/package/2006/relationships"><Relationship Id="rId11" Type="http://schemas.openxmlformats.org/officeDocument/2006/relationships/image" Target="../media/image45.jpg"/><Relationship Id="rId10" Type="http://schemas.openxmlformats.org/officeDocument/2006/relationships/image" Target="../media/image28.jpg"/><Relationship Id="rId13" Type="http://schemas.openxmlformats.org/officeDocument/2006/relationships/hyperlink" Target="https://www.linkedin.com/pulse/qr-code-payments-chinese-revolution-annie-guo/" TargetMode="External"/><Relationship Id="rId12" Type="http://schemas.openxmlformats.org/officeDocument/2006/relationships/image" Target="../media/image43.jp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jpg"/><Relationship Id="rId9" Type="http://schemas.openxmlformats.org/officeDocument/2006/relationships/image" Target="../media/image46.jpg"/><Relationship Id="rId5" Type="http://schemas.openxmlformats.org/officeDocument/2006/relationships/image" Target="../media/image5.png"/><Relationship Id="rId6" Type="http://schemas.openxmlformats.org/officeDocument/2006/relationships/image" Target="../media/image48.jpg"/><Relationship Id="rId7" Type="http://schemas.openxmlformats.org/officeDocument/2006/relationships/image" Target="../media/image8.png"/><Relationship Id="rId8" Type="http://schemas.openxmlformats.org/officeDocument/2006/relationships/image" Target="../media/image3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1" Type="http://schemas.openxmlformats.org/officeDocument/2006/relationships/hyperlink" Target="https://applepaydemo.apple.com/" TargetMode="External"/><Relationship Id="rId10" Type="http://schemas.openxmlformats.org/officeDocument/2006/relationships/hyperlink" Target="https://developer.paypal.com/developer/applications" TargetMode="External"/><Relationship Id="rId13" Type="http://schemas.openxmlformats.org/officeDocument/2006/relationships/hyperlink" Target="https://github.com/skyzyx/lambda-qr" TargetMode="External"/><Relationship Id="rId12" Type="http://schemas.openxmlformats.org/officeDocument/2006/relationships/hyperlink" Target="https://developers.google.com/pay/api" TargetMode="External"/><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hyperlink" Target="https://www.braintreepayments.com/features/venmo" TargetMode="External"/><Relationship Id="rId9" Type="http://schemas.openxmlformats.org/officeDocument/2006/relationships/hyperlink" Target="https://pages.payments.amazon.com/Accept-Payment.html?utm_adid=385211696819&amp;utm_term=amazon%20pay%20api-e-c&amp;utm_medium=paid_search&amp;utm_source=google" TargetMode="External"/><Relationship Id="rId14" Type="http://schemas.openxmlformats.org/officeDocument/2006/relationships/hyperlink" Target="https://blog.passkit.com/how-to-use-golang-aws-lambda-to-build-a-scalable-barcode-generator-part-1/" TargetMode="External"/><Relationship Id="rId5" Type="http://schemas.openxmlformats.org/officeDocument/2006/relationships/hyperlink" Target="https://stripe.com/payments" TargetMode="External"/><Relationship Id="rId6" Type="http://schemas.openxmlformats.org/officeDocument/2006/relationships/hyperlink" Target="https://stripe.com/docs/api" TargetMode="External"/><Relationship Id="rId7" Type="http://schemas.openxmlformats.org/officeDocument/2006/relationships/hyperlink" Target="https://stripe.com/docs/api" TargetMode="External"/><Relationship Id="rId8" Type="http://schemas.openxmlformats.org/officeDocument/2006/relationships/hyperlink" Target="https://developer.amazon.com/docs/eu/amazon-pay-onetime/button-widget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jpg"/><Relationship Id="rId4" Type="http://schemas.openxmlformats.org/officeDocument/2006/relationships/image" Target="../media/image53.png"/><Relationship Id="rId5" Type="http://schemas.openxmlformats.org/officeDocument/2006/relationships/image" Target="../media/image21.png"/><Relationship Id="rId6" Type="http://schemas.openxmlformats.org/officeDocument/2006/relationships/image" Target="../media/image31.png"/><Relationship Id="rId7" Type="http://schemas.openxmlformats.org/officeDocument/2006/relationships/hyperlink" Target="https://developer.paypal.com/docs/checkout/best-practices/feature-paypal/#exampl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7.png"/><Relationship Id="rId4" Type="http://schemas.openxmlformats.org/officeDocument/2006/relationships/image" Target="../media/image90.png"/><Relationship Id="rId9" Type="http://schemas.openxmlformats.org/officeDocument/2006/relationships/image" Target="../media/image55.png"/><Relationship Id="rId5" Type="http://schemas.openxmlformats.org/officeDocument/2006/relationships/image" Target="../media/image97.png"/><Relationship Id="rId6" Type="http://schemas.openxmlformats.org/officeDocument/2006/relationships/image" Target="../media/image63.png"/><Relationship Id="rId7" Type="http://schemas.openxmlformats.org/officeDocument/2006/relationships/image" Target="../media/image76.png"/><Relationship Id="rId8"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5.png"/><Relationship Id="rId4" Type="http://schemas.openxmlformats.org/officeDocument/2006/relationships/hyperlink" Target="https://logicaresearch.com/wp-content/themes/logica/files/Logica_Research_Future_of_Money_Ebook.pdf" TargetMode="External"/></Relationships>
</file>

<file path=ppt/slides/_rels/slide37.xml.rels><?xml version="1.0" encoding="UTF-8" standalone="yes"?><Relationships xmlns="http://schemas.openxmlformats.org/package/2006/relationships"><Relationship Id="rId11" Type="http://schemas.openxmlformats.org/officeDocument/2006/relationships/hyperlink" Target="https://bankinnovation.net/allposts/biz-lines/payments/can-qr-codes-make-it-in-america-swiftpass-thinks-so/" TargetMode="External"/><Relationship Id="rId10" Type="http://schemas.openxmlformats.org/officeDocument/2006/relationships/image" Target="../media/image91.png"/><Relationship Id="rId13" Type="http://schemas.openxmlformats.org/officeDocument/2006/relationships/hyperlink" Target="https://www.linkedin.com/pulse/qr-code-payments-chinese-revolution-annie-guo/" TargetMode="External"/><Relationship Id="rId12"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 Id="rId4" Type="http://schemas.openxmlformats.org/officeDocument/2006/relationships/image" Target="../media/image5.png"/><Relationship Id="rId9" Type="http://schemas.openxmlformats.org/officeDocument/2006/relationships/image" Target="../media/image3.jpg"/><Relationship Id="rId5" Type="http://schemas.openxmlformats.org/officeDocument/2006/relationships/image" Target="../media/image48.jpg"/><Relationship Id="rId6" Type="http://schemas.openxmlformats.org/officeDocument/2006/relationships/hyperlink" Target="https://www.linkedin.com/pulse/why-qr-codes-so-popular-china-gautam-garg/" TargetMode="External"/><Relationship Id="rId7" Type="http://schemas.openxmlformats.org/officeDocument/2006/relationships/hyperlink" Target="https://www.wsj.com/articles/alibaba-invests-in-qr-code-company-visualead-1421741411" TargetMode="External"/><Relationship Id="rId8" Type="http://schemas.openxmlformats.org/officeDocument/2006/relationships/hyperlink" Target="https://www.paymentscardsandmobile.com/alipay-continues-mobile-payments-expansion-in-japa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1.png"/><Relationship Id="rId4" Type="http://schemas.openxmlformats.org/officeDocument/2006/relationships/image" Target="../media/image1.jpg"/><Relationship Id="rId5" Type="http://schemas.openxmlformats.org/officeDocument/2006/relationships/image" Target="../media/image5.png"/><Relationship Id="rId6" Type="http://schemas.openxmlformats.org/officeDocument/2006/relationships/image" Target="../media/image48.jpg"/><Relationship Id="rId7" Type="http://schemas.openxmlformats.org/officeDocument/2006/relationships/image" Target="../media/image12.png"/><Relationship Id="rId8" Type="http://schemas.openxmlformats.org/officeDocument/2006/relationships/hyperlink" Target="https://www.americanbanker.com/news/why-chinas-mobile-payments-revolution-matters-for-us-banker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93.jp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1" Type="http://schemas.openxmlformats.org/officeDocument/2006/relationships/image" Target="../media/image25.jpg"/><Relationship Id="rId10" Type="http://schemas.openxmlformats.org/officeDocument/2006/relationships/image" Target="../media/image13.png"/><Relationship Id="rId13" Type="http://schemas.openxmlformats.org/officeDocument/2006/relationships/hyperlink" Target="https://scanova.io/blog/do-people-use-qr-codes/" TargetMode="External"/><Relationship Id="rId12" Type="http://schemas.openxmlformats.org/officeDocument/2006/relationships/hyperlink" Target="https://scanova.io/blog/do-people-use-qr-codes/"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blog.globalwebindex.com/trends/qr-codes-2019/" TargetMode="External"/><Relationship Id="rId9" Type="http://schemas.openxmlformats.org/officeDocument/2006/relationships/image" Target="../media/image12.png"/><Relationship Id="rId1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4.png"/></Relationships>
</file>

<file path=ppt/slides/_rels/slide40.xml.rels><?xml version="1.0" encoding="UTF-8" standalone="yes"?><Relationships xmlns="http://schemas.openxmlformats.org/package/2006/relationships"><Relationship Id="rId10"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9.jpg"/><Relationship Id="rId4" Type="http://schemas.openxmlformats.org/officeDocument/2006/relationships/image" Target="../media/image32.jpg"/><Relationship Id="rId9" Type="http://schemas.openxmlformats.org/officeDocument/2006/relationships/hyperlink" Target="https://pos.toasttab.com/resources/restaurant-technology-industry-report" TargetMode="External"/><Relationship Id="rId5" Type="http://schemas.openxmlformats.org/officeDocument/2006/relationships/image" Target="../media/image26.png"/><Relationship Id="rId6" Type="http://schemas.openxmlformats.org/officeDocument/2006/relationships/image" Target="../media/image17.jpg"/><Relationship Id="rId7" Type="http://schemas.openxmlformats.org/officeDocument/2006/relationships/image" Target="../media/image9.png"/><Relationship Id="rId8" Type="http://schemas.openxmlformats.org/officeDocument/2006/relationships/hyperlink" Target="https://pos.toasttab.com/resources/restaurant-technology-industry-report" TargetMode="External"/></Relationships>
</file>

<file path=ppt/slides/_rels/slide41.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38.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9.png"/><Relationship Id="rId4" Type="http://schemas.openxmlformats.org/officeDocument/2006/relationships/image" Target="../media/image17.jpg"/><Relationship Id="rId9" Type="http://schemas.openxmlformats.org/officeDocument/2006/relationships/image" Target="../media/image40.png"/><Relationship Id="rId5" Type="http://schemas.openxmlformats.org/officeDocument/2006/relationships/image" Target="../media/image100.png"/><Relationship Id="rId6" Type="http://schemas.openxmlformats.org/officeDocument/2006/relationships/image" Target="../media/image53.png"/><Relationship Id="rId7" Type="http://schemas.openxmlformats.org/officeDocument/2006/relationships/image" Target="../media/image31.png"/><Relationship Id="rId8" Type="http://schemas.openxmlformats.org/officeDocument/2006/relationships/image" Target="../media/image37.png"/></Relationships>
</file>

<file path=ppt/slides/_rels/slide42.xml.rels><?xml version="1.0" encoding="UTF-8" standalone="yes"?><Relationships xmlns="http://schemas.openxmlformats.org/package/2006/relationships"><Relationship Id="rId20" Type="http://schemas.openxmlformats.org/officeDocument/2006/relationships/hyperlink" Target="https://mea.mastercard.com/en-region-mea/consumers/masterpass-africaqr.html" TargetMode="External"/><Relationship Id="rId11" Type="http://schemas.openxmlformats.org/officeDocument/2006/relationships/hyperlink" Target="https://en.wikipedia.org/wiki/QR_code_payment#cite_note-10" TargetMode="External"/><Relationship Id="rId10" Type="http://schemas.openxmlformats.org/officeDocument/2006/relationships/hyperlink" Target="https://en.wikipedia.org/wiki/Masterpass" TargetMode="External"/><Relationship Id="rId21" Type="http://schemas.openxmlformats.org/officeDocument/2006/relationships/image" Target="../media/image12.png"/><Relationship Id="rId13" Type="http://schemas.openxmlformats.org/officeDocument/2006/relationships/hyperlink" Target="https://en.wikipedia.org/wiki/WeChat_Pay" TargetMode="External"/><Relationship Id="rId12" Type="http://schemas.openxmlformats.org/officeDocument/2006/relationships/hyperlink" Target="https://en.wikipedia.org/wiki/MVisa" TargetMode="External"/><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2.png"/><Relationship Id="rId4" Type="http://schemas.openxmlformats.org/officeDocument/2006/relationships/hyperlink" Target="https://bankinnovation.net/allposts/biz-lines/payments/can-qr-codes-make-it-in-america-swiftpass-thinks-so/" TargetMode="External"/><Relationship Id="rId9" Type="http://schemas.openxmlformats.org/officeDocument/2006/relationships/hyperlink" Target="https://en.wikipedia.org/wiki/JazzCash" TargetMode="External"/><Relationship Id="rId15" Type="http://schemas.openxmlformats.org/officeDocument/2006/relationships/hyperlink" Target="https://en.wikipedia.org/wiki/Google_Pay" TargetMode="External"/><Relationship Id="rId14" Type="http://schemas.openxmlformats.org/officeDocument/2006/relationships/hyperlink" Target="https://en.wikipedia.org/wiki/Paytm" TargetMode="External"/><Relationship Id="rId17" Type="http://schemas.openxmlformats.org/officeDocument/2006/relationships/hyperlink" Target="https://en.wikipedia.org/wiki/Amazon_Pay" TargetMode="External"/><Relationship Id="rId16" Type="http://schemas.openxmlformats.org/officeDocument/2006/relationships/hyperlink" Target="https://en.wikipedia.org/wiki/PhonePe" TargetMode="External"/><Relationship Id="rId5" Type="http://schemas.openxmlformats.org/officeDocument/2006/relationships/hyperlink" Target="https://en.wikipedia.org/wiki/QR_code_payment#Retail" TargetMode="External"/><Relationship Id="rId19" Type="http://schemas.openxmlformats.org/officeDocument/2006/relationships/hyperlink" Target="https://ailatech.com/blog/ten-retailers-using-qr-codes-for-in-store-payments/" TargetMode="External"/><Relationship Id="rId6" Type="http://schemas.openxmlformats.org/officeDocument/2006/relationships/hyperlink" Target="https://en.wikipedia.org/wiki/Alipay" TargetMode="External"/><Relationship Id="rId18" Type="http://schemas.openxmlformats.org/officeDocument/2006/relationships/hyperlink" Target="https://en.wikipedia.org/wiki/EPC_QR_code" TargetMode="External"/><Relationship Id="rId7" Type="http://schemas.openxmlformats.org/officeDocument/2006/relationships/hyperlink" Target="https://en.wikipedia.org/wiki/BharatQR" TargetMode="External"/><Relationship Id="rId8" Type="http://schemas.openxmlformats.org/officeDocument/2006/relationships/hyperlink" Target="https://en.wikipedia.org/wiki/Easypais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hyperlink" Target="https://www.linkedin.com/pulse/why-qr-codes-so-popular-china-gautam-garg/" TargetMode="External"/><Relationship Id="rId5" Type="http://schemas.openxmlformats.org/officeDocument/2006/relationships/hyperlink" Target="https://ailatech.com/blog/ten-retailers-using-qr-codes-for-in-store-payments/" TargetMode="External"/><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1" Type="http://schemas.openxmlformats.org/officeDocument/2006/relationships/hyperlink" Target="https://scanova.io/blog/qr-code-statistics/?utm_source=yt_pr_do-people-use-qr-codes_bod&amp;utm_medium=blog&amp;utm_campaign=content" TargetMode="External"/><Relationship Id="rId10" Type="http://schemas.openxmlformats.org/officeDocument/2006/relationships/hyperlink" Target="https://scanova.io/blog/do-people-use-qr-codes/" TargetMode="External"/><Relationship Id="rId12"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hyperlink" Target="https://www.macrumors.com/2019/10/23/apple-pay-overtakes-starbucks-in-us/" TargetMode="External"/><Relationship Id="rId5" Type="http://schemas.openxmlformats.org/officeDocument/2006/relationships/hyperlink" Target="https://www.cnbc.com/2019/11/29/mobile-payments-undermine-banks-battle-for-credit-card-dominance.html" TargetMode="External"/><Relationship Id="rId6" Type="http://schemas.openxmlformats.org/officeDocument/2006/relationships/hyperlink" Target="https://www.macrumors.com/2019/10/23/apple-pay-overtakes-starbucks-in-us/" TargetMode="External"/><Relationship Id="rId7" Type="http://schemas.openxmlformats.org/officeDocument/2006/relationships/hyperlink" Target="https://www.statista.com/forecasts/997133/mobile-payments-by-situation-in-the-us" TargetMode="External"/><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7.jpg"/><Relationship Id="rId5" Type="http://schemas.openxmlformats.org/officeDocument/2006/relationships/image" Target="../media/image9.png"/><Relationship Id="rId6" Type="http://schemas.openxmlformats.org/officeDocument/2006/relationships/hyperlink" Target="https://www.forbes.com/sites/themixingbowl/2019/11/11/the-future-of-restaurant-tech-serving-the-next-course/#295afeab16dd" TargetMode="External"/><Relationship Id="rId7" Type="http://schemas.openxmlformats.org/officeDocument/2006/relationships/hyperlink" Target="https://www.americanbanker.com/news/why-chinas-mobile-payments-revolution-matters-for-us-bankers" TargetMode="External"/><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28807" l="0" r="0" t="220"/>
          <a:stretch/>
        </p:blipFill>
        <p:spPr>
          <a:xfrm>
            <a:off x="0" y="0"/>
            <a:ext cx="9144001" cy="5143500"/>
          </a:xfrm>
          <a:prstGeom prst="rect">
            <a:avLst/>
          </a:prstGeom>
          <a:noFill/>
          <a:ln>
            <a:noFill/>
          </a:ln>
        </p:spPr>
      </p:pic>
      <p:grpSp>
        <p:nvGrpSpPr>
          <p:cNvPr id="55" name="Google Shape;55;p13"/>
          <p:cNvGrpSpPr/>
          <p:nvPr/>
        </p:nvGrpSpPr>
        <p:grpSpPr>
          <a:xfrm>
            <a:off x="7158050" y="2079275"/>
            <a:ext cx="1984394" cy="4080675"/>
            <a:chOff x="6188228" y="2374490"/>
            <a:chExt cx="2080296" cy="4277886"/>
          </a:xfrm>
        </p:grpSpPr>
        <p:grpSp>
          <p:nvGrpSpPr>
            <p:cNvPr id="56" name="Google Shape;56;p13"/>
            <p:cNvGrpSpPr/>
            <p:nvPr/>
          </p:nvGrpSpPr>
          <p:grpSpPr>
            <a:xfrm>
              <a:off x="6396292" y="2473885"/>
              <a:ext cx="1872231" cy="4053754"/>
              <a:chOff x="6396292" y="2473885"/>
              <a:chExt cx="1872231" cy="4053754"/>
            </a:xfrm>
          </p:grpSpPr>
          <p:grpSp>
            <p:nvGrpSpPr>
              <p:cNvPr id="57" name="Google Shape;57;p13"/>
              <p:cNvGrpSpPr/>
              <p:nvPr/>
            </p:nvGrpSpPr>
            <p:grpSpPr>
              <a:xfrm>
                <a:off x="6396292" y="2473885"/>
                <a:ext cx="1872231" cy="4053754"/>
                <a:chOff x="499339" y="1815780"/>
                <a:chExt cx="1155136" cy="2501100"/>
              </a:xfrm>
            </p:grpSpPr>
            <p:pic>
              <p:nvPicPr>
                <p:cNvPr id="58" name="Google Shape;58;p13"/>
                <p:cNvPicPr preferRelativeResize="0"/>
                <p:nvPr/>
              </p:nvPicPr>
              <p:blipFill>
                <a:blip r:embed="rId4">
                  <a:alphaModFix/>
                </a:blip>
                <a:stretch>
                  <a:fillRect/>
                </a:stretch>
              </p:blipFill>
              <p:spPr>
                <a:xfrm>
                  <a:off x="499339" y="1815780"/>
                  <a:ext cx="1155000" cy="2501100"/>
                </a:xfrm>
                <a:prstGeom prst="roundRect">
                  <a:avLst>
                    <a:gd fmla="val 9637" name="adj"/>
                  </a:avLst>
                </a:prstGeom>
                <a:noFill/>
                <a:ln>
                  <a:noFill/>
                </a:ln>
                <a:effectLst>
                  <a:outerShdw blurRad="57150" rotWithShape="0" algn="bl" dir="5400000" dist="19050">
                    <a:srgbClr val="000000">
                      <a:alpha val="50000"/>
                    </a:srgbClr>
                  </a:outerShdw>
                </a:effectLst>
              </p:spPr>
            </p:pic>
            <p:sp>
              <p:nvSpPr>
                <p:cNvPr id="59" name="Google Shape;59;p13"/>
                <p:cNvSpPr/>
                <p:nvPr/>
              </p:nvSpPr>
              <p:spPr>
                <a:xfrm>
                  <a:off x="499475" y="2105725"/>
                  <a:ext cx="1155000" cy="1967700"/>
                </a:xfrm>
                <a:prstGeom prst="rect">
                  <a:avLst/>
                </a:prstGeom>
                <a:solidFill>
                  <a:srgbClr val="D8E5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3"/>
                <p:cNvPicPr preferRelativeResize="0"/>
                <p:nvPr/>
              </p:nvPicPr>
              <p:blipFill rotWithShape="1">
                <a:blip r:embed="rId5">
                  <a:alphaModFix/>
                </a:blip>
                <a:srcRect b="5734" l="9122" r="8171" t="3389"/>
                <a:stretch/>
              </p:blipFill>
              <p:spPr>
                <a:xfrm>
                  <a:off x="572375" y="2124675"/>
                  <a:ext cx="1009200" cy="1929809"/>
                </a:xfrm>
                <a:prstGeom prst="rect">
                  <a:avLst/>
                </a:prstGeom>
                <a:noFill/>
                <a:ln>
                  <a:noFill/>
                </a:ln>
              </p:spPr>
            </p:pic>
          </p:grpSp>
          <p:grpSp>
            <p:nvGrpSpPr>
              <p:cNvPr id="61" name="Google Shape;61;p13"/>
              <p:cNvGrpSpPr/>
              <p:nvPr/>
            </p:nvGrpSpPr>
            <p:grpSpPr>
              <a:xfrm>
                <a:off x="7012776" y="2765099"/>
                <a:ext cx="652845" cy="117430"/>
                <a:chOff x="7040153" y="2765099"/>
                <a:chExt cx="652845" cy="117430"/>
              </a:xfrm>
            </p:grpSpPr>
            <p:grpSp>
              <p:nvGrpSpPr>
                <p:cNvPr id="62" name="Google Shape;62;p13"/>
                <p:cNvGrpSpPr/>
                <p:nvPr/>
              </p:nvGrpSpPr>
              <p:grpSpPr>
                <a:xfrm>
                  <a:off x="7040153" y="2769225"/>
                  <a:ext cx="652845" cy="113304"/>
                  <a:chOff x="5396029" y="602083"/>
                  <a:chExt cx="689700" cy="119700"/>
                </a:xfrm>
              </p:grpSpPr>
              <p:sp>
                <p:nvSpPr>
                  <p:cNvPr id="63" name="Google Shape;63;p13"/>
                  <p:cNvSpPr txBox="1"/>
                  <p:nvPr/>
                </p:nvSpPr>
                <p:spPr>
                  <a:xfrm>
                    <a:off x="5396029" y="602083"/>
                    <a:ext cx="689700" cy="119700"/>
                  </a:xfrm>
                  <a:prstGeom prst="rect">
                    <a:avLst/>
                  </a:prstGeom>
                  <a:solidFill>
                    <a:srgbClr val="E2E2E2"/>
                  </a:solidFill>
                  <a:ln>
                    <a:noFill/>
                  </a:ln>
                </p:spPr>
                <p:txBody>
                  <a:bodyPr anchorCtr="0" anchor="t" bIns="0" lIns="0" spcFirstLastPara="1" rIns="0" wrap="square" tIns="0">
                    <a:noAutofit/>
                  </a:bodyPr>
                  <a:lstStyle/>
                  <a:p>
                    <a:pPr indent="0" lvl="0" marL="182880" rtl="0" algn="l">
                      <a:spcBef>
                        <a:spcPts val="0"/>
                      </a:spcBef>
                      <a:spcAft>
                        <a:spcPts val="0"/>
                      </a:spcAft>
                      <a:buNone/>
                    </a:pPr>
                    <a:r>
                      <a:rPr lang="en" sz="700">
                        <a:solidFill>
                          <a:srgbClr val="434343"/>
                        </a:solidFill>
                      </a:rPr>
                      <a:t>qr-code.io</a:t>
                    </a:r>
                    <a:endParaRPr sz="700">
                      <a:solidFill>
                        <a:srgbClr val="434343"/>
                      </a:solidFill>
                    </a:endParaRPr>
                  </a:p>
                </p:txBody>
              </p:sp>
              <p:sp>
                <p:nvSpPr>
                  <p:cNvPr id="64" name="Google Shape;64;p13"/>
                  <p:cNvSpPr/>
                  <p:nvPr/>
                </p:nvSpPr>
                <p:spPr>
                  <a:xfrm>
                    <a:off x="5398925" y="636805"/>
                    <a:ext cx="30900" cy="333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 name="Google Shape;65;p13"/>
                <p:cNvPicPr preferRelativeResize="0"/>
                <p:nvPr/>
              </p:nvPicPr>
              <p:blipFill rotWithShape="1">
                <a:blip r:embed="rId6">
                  <a:alphaModFix amt="55000"/>
                </a:blip>
                <a:srcRect b="13020" l="16464" r="16113" t="0"/>
                <a:stretch/>
              </p:blipFill>
              <p:spPr>
                <a:xfrm>
                  <a:off x="7094777" y="2765099"/>
                  <a:ext cx="83101" cy="107200"/>
                </a:xfrm>
                <a:prstGeom prst="rect">
                  <a:avLst/>
                </a:prstGeom>
                <a:noFill/>
                <a:ln>
                  <a:noFill/>
                </a:ln>
              </p:spPr>
            </p:pic>
          </p:grpSp>
        </p:grpSp>
        <p:pic>
          <p:nvPicPr>
            <p:cNvPr id="66" name="Google Shape;66;p13"/>
            <p:cNvPicPr preferRelativeResize="0"/>
            <p:nvPr/>
          </p:nvPicPr>
          <p:blipFill rotWithShape="1">
            <a:blip r:embed="rId7">
              <a:alphaModFix/>
            </a:blip>
            <a:srcRect b="0" l="0" r="6410" t="0"/>
            <a:stretch/>
          </p:blipFill>
          <p:spPr>
            <a:xfrm>
              <a:off x="6188228" y="2374490"/>
              <a:ext cx="2080092" cy="4277886"/>
            </a:xfrm>
            <a:prstGeom prst="rect">
              <a:avLst/>
            </a:prstGeom>
            <a:noFill/>
            <a:ln>
              <a:noFill/>
            </a:ln>
          </p:spPr>
        </p:pic>
      </p:grpSp>
      <p:sp>
        <p:nvSpPr>
          <p:cNvPr id="67" name="Google Shape;67;p13"/>
          <p:cNvSpPr/>
          <p:nvPr/>
        </p:nvSpPr>
        <p:spPr>
          <a:xfrm>
            <a:off x="-9125" y="-9125"/>
            <a:ext cx="9144000" cy="5152500"/>
          </a:xfrm>
          <a:prstGeom prst="rect">
            <a:avLst/>
          </a:prstGeom>
          <a:solidFill>
            <a:srgbClr val="000000">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3"/>
          <p:cNvGrpSpPr/>
          <p:nvPr/>
        </p:nvGrpSpPr>
        <p:grpSpPr>
          <a:xfrm>
            <a:off x="2234625" y="1920450"/>
            <a:ext cx="4881718" cy="997800"/>
            <a:chOff x="2158425" y="1857375"/>
            <a:chExt cx="4881718" cy="997800"/>
          </a:xfrm>
        </p:grpSpPr>
        <p:sp>
          <p:nvSpPr>
            <p:cNvPr id="69" name="Google Shape;69;p13"/>
            <p:cNvSpPr txBox="1"/>
            <p:nvPr/>
          </p:nvSpPr>
          <p:spPr>
            <a:xfrm>
              <a:off x="3236775" y="1857375"/>
              <a:ext cx="3748800" cy="76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Rubik Light"/>
                  <a:ea typeface="Rubik Light"/>
                  <a:cs typeface="Rubik Light"/>
                  <a:sym typeface="Rubik Light"/>
                </a:rPr>
                <a:t>QR-CODE.IO</a:t>
              </a:r>
              <a:endParaRPr b="1" sz="1800">
                <a:solidFill>
                  <a:srgbClr val="FFFFFF"/>
                </a:solidFill>
                <a:latin typeface="Oxygen"/>
                <a:ea typeface="Oxygen"/>
                <a:cs typeface="Oxygen"/>
                <a:sym typeface="Oxygen"/>
              </a:endParaRPr>
            </a:p>
          </p:txBody>
        </p:sp>
        <p:pic>
          <p:nvPicPr>
            <p:cNvPr id="70" name="Google Shape;70;p13"/>
            <p:cNvPicPr preferRelativeResize="0"/>
            <p:nvPr/>
          </p:nvPicPr>
          <p:blipFill>
            <a:blip r:embed="rId8">
              <a:alphaModFix/>
            </a:blip>
            <a:stretch>
              <a:fillRect/>
            </a:stretch>
          </p:blipFill>
          <p:spPr>
            <a:xfrm>
              <a:off x="2158425" y="2028825"/>
              <a:ext cx="762000" cy="762000"/>
            </a:xfrm>
            <a:prstGeom prst="rect">
              <a:avLst/>
            </a:prstGeom>
            <a:noFill/>
            <a:ln>
              <a:noFill/>
            </a:ln>
          </p:spPr>
        </p:pic>
        <p:sp>
          <p:nvSpPr>
            <p:cNvPr id="71" name="Google Shape;71;p13"/>
            <p:cNvSpPr txBox="1"/>
            <p:nvPr/>
          </p:nvSpPr>
          <p:spPr>
            <a:xfrm>
              <a:off x="3291343" y="2619375"/>
              <a:ext cx="3748800" cy="23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00">
                  <a:solidFill>
                    <a:srgbClr val="FFFFFF"/>
                  </a:solidFill>
                  <a:latin typeface="Rubik"/>
                  <a:ea typeface="Rubik"/>
                  <a:cs typeface="Rubik"/>
                  <a:sym typeface="Rubik"/>
                </a:rPr>
                <a:t>QR Code Payments for Restaurants and Bars</a:t>
              </a:r>
              <a:endParaRPr sz="1300">
                <a:latin typeface="Rubik"/>
                <a:ea typeface="Rubik"/>
                <a:cs typeface="Rubik"/>
                <a:sym typeface="Rubik"/>
              </a:endParaRPr>
            </a:p>
          </p:txBody>
        </p:sp>
      </p:grpSp>
      <p:pic>
        <p:nvPicPr>
          <p:cNvPr id="72" name="Google Shape;72;p13"/>
          <p:cNvPicPr preferRelativeResize="0"/>
          <p:nvPr/>
        </p:nvPicPr>
        <p:blipFill rotWithShape="1">
          <a:blip r:embed="rId9">
            <a:alphaModFix/>
          </a:blip>
          <a:srcRect b="28218" l="0" r="7313" t="37401"/>
          <a:stretch/>
        </p:blipFill>
        <p:spPr>
          <a:xfrm>
            <a:off x="7158050" y="5143375"/>
            <a:ext cx="2021725" cy="1162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p:nvPr/>
        </p:nvSpPr>
        <p:spPr>
          <a:xfrm>
            <a:off x="-25" y="8625"/>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2"/>
          <p:cNvPicPr preferRelativeResize="0"/>
          <p:nvPr/>
        </p:nvPicPr>
        <p:blipFill>
          <a:blip r:embed="rId3">
            <a:alphaModFix/>
          </a:blip>
          <a:stretch>
            <a:fillRect/>
          </a:stretch>
        </p:blipFill>
        <p:spPr>
          <a:xfrm>
            <a:off x="11494950" y="2534188"/>
            <a:ext cx="327300" cy="327300"/>
          </a:xfrm>
          <a:prstGeom prst="rect">
            <a:avLst/>
          </a:prstGeom>
          <a:noFill/>
          <a:ln>
            <a:noFill/>
          </a:ln>
        </p:spPr>
      </p:pic>
      <p:sp>
        <p:nvSpPr>
          <p:cNvPr id="204" name="Google Shape;204;p22"/>
          <p:cNvSpPr/>
          <p:nvPr/>
        </p:nvSpPr>
        <p:spPr>
          <a:xfrm>
            <a:off x="11461725" y="3456547"/>
            <a:ext cx="499200" cy="313200"/>
          </a:xfrm>
          <a:prstGeom prst="roundRect">
            <a:avLst>
              <a:gd fmla="val 16667" name="adj"/>
            </a:avLst>
          </a:pr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Oxygen"/>
                <a:ea typeface="Oxygen"/>
                <a:cs typeface="Oxygen"/>
                <a:sym typeface="Oxygen"/>
              </a:rPr>
              <a:t>No</a:t>
            </a:r>
            <a:endParaRPr b="1" sz="1000">
              <a:solidFill>
                <a:schemeClr val="accent5"/>
              </a:solidFill>
              <a:latin typeface="Oxygen"/>
              <a:ea typeface="Oxygen"/>
              <a:cs typeface="Oxygen"/>
              <a:sym typeface="Oxygen"/>
            </a:endParaRPr>
          </a:p>
        </p:txBody>
      </p:sp>
      <p:grpSp>
        <p:nvGrpSpPr>
          <p:cNvPr id="205" name="Google Shape;205;p22"/>
          <p:cNvGrpSpPr/>
          <p:nvPr/>
        </p:nvGrpSpPr>
        <p:grpSpPr>
          <a:xfrm>
            <a:off x="2234625" y="1996650"/>
            <a:ext cx="4881718" cy="997800"/>
            <a:chOff x="2158425" y="1857375"/>
            <a:chExt cx="4881718" cy="997800"/>
          </a:xfrm>
        </p:grpSpPr>
        <p:sp>
          <p:nvSpPr>
            <p:cNvPr id="206" name="Google Shape;206;p22"/>
            <p:cNvSpPr txBox="1"/>
            <p:nvPr/>
          </p:nvSpPr>
          <p:spPr>
            <a:xfrm>
              <a:off x="3236775" y="1857375"/>
              <a:ext cx="3748800" cy="76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Rubik Light"/>
                  <a:ea typeface="Rubik Light"/>
                  <a:cs typeface="Rubik Light"/>
                  <a:sym typeface="Rubik Light"/>
                </a:rPr>
                <a:t>QR-CODE.IO</a:t>
              </a:r>
              <a:endParaRPr b="1" sz="1800">
                <a:solidFill>
                  <a:srgbClr val="FFFFFF"/>
                </a:solidFill>
                <a:latin typeface="Oxygen"/>
                <a:ea typeface="Oxygen"/>
                <a:cs typeface="Oxygen"/>
                <a:sym typeface="Oxygen"/>
              </a:endParaRPr>
            </a:p>
          </p:txBody>
        </p:sp>
        <p:pic>
          <p:nvPicPr>
            <p:cNvPr id="207" name="Google Shape;207;p22"/>
            <p:cNvPicPr preferRelativeResize="0"/>
            <p:nvPr/>
          </p:nvPicPr>
          <p:blipFill>
            <a:blip r:embed="rId4">
              <a:alphaModFix/>
            </a:blip>
            <a:stretch>
              <a:fillRect/>
            </a:stretch>
          </p:blipFill>
          <p:spPr>
            <a:xfrm>
              <a:off x="2158425" y="2028825"/>
              <a:ext cx="762000" cy="762000"/>
            </a:xfrm>
            <a:prstGeom prst="rect">
              <a:avLst/>
            </a:prstGeom>
            <a:noFill/>
            <a:ln>
              <a:noFill/>
            </a:ln>
          </p:spPr>
        </p:pic>
        <p:sp>
          <p:nvSpPr>
            <p:cNvPr id="208" name="Google Shape;208;p22"/>
            <p:cNvSpPr txBox="1"/>
            <p:nvPr/>
          </p:nvSpPr>
          <p:spPr>
            <a:xfrm>
              <a:off x="3291343" y="2619375"/>
              <a:ext cx="3748800" cy="23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00">
                  <a:solidFill>
                    <a:srgbClr val="FFFFFF"/>
                  </a:solidFill>
                  <a:latin typeface="Rubik"/>
                  <a:ea typeface="Rubik"/>
                  <a:cs typeface="Rubik"/>
                  <a:sym typeface="Rubik"/>
                </a:rPr>
                <a:t>QR Code Payments for Restaurants and Bars</a:t>
              </a:r>
              <a:endParaRPr sz="1300">
                <a:latin typeface="Rubik"/>
                <a:ea typeface="Rubik"/>
                <a:cs typeface="Rubik"/>
                <a:sym typeface="Rubik"/>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3"/>
          <p:cNvPicPr preferRelativeResize="0"/>
          <p:nvPr/>
        </p:nvPicPr>
        <p:blipFill rotWithShape="1">
          <a:blip r:embed="rId3">
            <a:alphaModFix/>
          </a:blip>
          <a:srcRect b="0" l="41581" r="0" t="0"/>
          <a:stretch/>
        </p:blipFill>
        <p:spPr>
          <a:xfrm>
            <a:off x="4700" y="0"/>
            <a:ext cx="2253549" cy="5143501"/>
          </a:xfrm>
          <a:prstGeom prst="rect">
            <a:avLst/>
          </a:prstGeom>
          <a:noFill/>
          <a:ln>
            <a:noFill/>
          </a:ln>
        </p:spPr>
      </p:pic>
      <p:sp>
        <p:nvSpPr>
          <p:cNvPr id="214" name="Google Shape;214;p23"/>
          <p:cNvSpPr/>
          <p:nvPr/>
        </p:nvSpPr>
        <p:spPr>
          <a:xfrm>
            <a:off x="1889250" y="0"/>
            <a:ext cx="696900" cy="5143500"/>
          </a:xfrm>
          <a:prstGeom prst="rect">
            <a:avLst/>
          </a:prstGeom>
          <a:gradFill>
            <a:gsLst>
              <a:gs pos="0">
                <a:srgbClr val="FFFFFF">
                  <a:alpha val="0"/>
                </a:srgbClr>
              </a:gs>
              <a:gs pos="48000">
                <a:srgbClr val="FFFFFF"/>
              </a:gs>
              <a:gs pos="100000">
                <a:srgbClr val="FF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txBox="1"/>
          <p:nvPr/>
        </p:nvSpPr>
        <p:spPr>
          <a:xfrm>
            <a:off x="4145250" y="466625"/>
            <a:ext cx="4689600" cy="1128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3000">
              <a:solidFill>
                <a:srgbClr val="434343"/>
              </a:solidFill>
              <a:latin typeface="Rubik"/>
              <a:ea typeface="Rubik"/>
              <a:cs typeface="Rubik"/>
              <a:sym typeface="Rubik"/>
            </a:endParaRPr>
          </a:p>
        </p:txBody>
      </p:sp>
      <p:sp>
        <p:nvSpPr>
          <p:cNvPr id="216" name="Google Shape;216;p23"/>
          <p:cNvSpPr txBox="1"/>
          <p:nvPr/>
        </p:nvSpPr>
        <p:spPr>
          <a:xfrm>
            <a:off x="4145250" y="1729175"/>
            <a:ext cx="4689600" cy="23784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434343"/>
                </a:solidFill>
                <a:latin typeface="Oxygen"/>
                <a:ea typeface="Oxygen"/>
                <a:cs typeface="Oxygen"/>
                <a:sym typeface="Oxygen"/>
              </a:rPr>
              <a:t>A major hurdle for adoption for </a:t>
            </a:r>
            <a:r>
              <a:rPr lang="en" sz="1300" u="sng">
                <a:solidFill>
                  <a:srgbClr val="434343"/>
                </a:solidFill>
                <a:latin typeface="Oxygen"/>
                <a:ea typeface="Oxygen"/>
                <a:cs typeface="Oxygen"/>
                <a:sym typeface="Oxygen"/>
                <a:hlinkClick r:id="rId4">
                  <a:extLst>
                    <a:ext uri="{A12FA001-AC4F-418D-AE19-62706E023703}">
                      <ahyp:hlinkClr val="tx"/>
                    </a:ext>
                  </a:extLst>
                </a:hlinkClick>
              </a:rPr>
              <a:t>most other solutions</a:t>
            </a:r>
            <a:r>
              <a:rPr lang="en" sz="1300">
                <a:solidFill>
                  <a:srgbClr val="434343"/>
                </a:solidFill>
                <a:latin typeface="Oxygen"/>
                <a:ea typeface="Oxygen"/>
                <a:cs typeface="Oxygen"/>
                <a:sym typeface="Oxygen"/>
              </a:rPr>
              <a:t> is that they require an app. Users must see the value in using a retailer-specific app, then download the app, create an account, set up payment info, confirm email, etc.  </a:t>
            </a:r>
            <a:endParaRPr sz="1300">
              <a:solidFill>
                <a:srgbClr val="434343"/>
              </a:solidFill>
              <a:latin typeface="Oxygen"/>
              <a:ea typeface="Oxygen"/>
              <a:cs typeface="Oxygen"/>
              <a:sym typeface="Oxygen"/>
            </a:endParaRPr>
          </a:p>
          <a:p>
            <a:pPr indent="0" lvl="0" marL="0" rtl="0" algn="l">
              <a:lnSpc>
                <a:spcPct val="150000"/>
              </a:lnSpc>
              <a:spcBef>
                <a:spcPts val="0"/>
              </a:spcBef>
              <a:spcAft>
                <a:spcPts val="0"/>
              </a:spcAft>
              <a:buNone/>
            </a:pPr>
            <a:r>
              <a:t/>
            </a:r>
            <a:endParaRPr sz="1300">
              <a:solidFill>
                <a:srgbClr val="434343"/>
              </a:solidFill>
              <a:latin typeface="Oxygen"/>
              <a:ea typeface="Oxygen"/>
              <a:cs typeface="Oxygen"/>
              <a:sym typeface="Oxygen"/>
            </a:endParaRPr>
          </a:p>
          <a:p>
            <a:pPr indent="0" lvl="0" marL="0" rtl="0" algn="l">
              <a:lnSpc>
                <a:spcPct val="150000"/>
              </a:lnSpc>
              <a:spcBef>
                <a:spcPts val="0"/>
              </a:spcBef>
              <a:spcAft>
                <a:spcPts val="0"/>
              </a:spcAft>
              <a:buNone/>
            </a:pPr>
            <a:r>
              <a:rPr b="1" lang="en" sz="1300">
                <a:solidFill>
                  <a:srgbClr val="434343"/>
                </a:solidFill>
                <a:latin typeface="Oxygen"/>
                <a:ea typeface="Oxygen"/>
                <a:cs typeface="Oxygen"/>
                <a:sym typeface="Oxygen"/>
              </a:rPr>
              <a:t>Qr-code.io</a:t>
            </a:r>
            <a:r>
              <a:rPr lang="en" sz="1300">
                <a:solidFill>
                  <a:srgbClr val="434343"/>
                </a:solidFill>
                <a:latin typeface="Oxygen"/>
                <a:ea typeface="Oxygen"/>
                <a:cs typeface="Oxygen"/>
                <a:sym typeface="Oxygen"/>
              </a:rPr>
              <a:t> doesn’t need an app or account, using the native OS camera app, browser, and payment accounts already used previously. </a:t>
            </a:r>
            <a:r>
              <a:rPr b="1" lang="en" sz="1300">
                <a:solidFill>
                  <a:srgbClr val="434343"/>
                </a:solidFill>
                <a:latin typeface="Oxygen"/>
                <a:ea typeface="Oxygen"/>
                <a:cs typeface="Oxygen"/>
                <a:sym typeface="Oxygen"/>
              </a:rPr>
              <a:t>This means you can pay with Apple Pay, PayPal, or your Credit Card.</a:t>
            </a:r>
            <a:endParaRPr b="1" sz="1300">
              <a:solidFill>
                <a:srgbClr val="434343"/>
              </a:solidFill>
              <a:latin typeface="Oxygen"/>
              <a:ea typeface="Oxygen"/>
              <a:cs typeface="Oxygen"/>
              <a:sym typeface="Oxygen"/>
            </a:endParaRPr>
          </a:p>
        </p:txBody>
      </p:sp>
      <p:sp>
        <p:nvSpPr>
          <p:cNvPr id="217" name="Google Shape;217;p23"/>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218" name="Google Shape;218;p23"/>
          <p:cNvPicPr preferRelativeResize="0"/>
          <p:nvPr/>
        </p:nvPicPr>
        <p:blipFill>
          <a:blip r:embed="rId5">
            <a:alphaModFix/>
          </a:blip>
          <a:stretch>
            <a:fillRect/>
          </a:stretch>
        </p:blipFill>
        <p:spPr>
          <a:xfrm>
            <a:off x="7801519" y="4715600"/>
            <a:ext cx="211885" cy="211910"/>
          </a:xfrm>
          <a:prstGeom prst="rect">
            <a:avLst/>
          </a:prstGeom>
          <a:noFill/>
          <a:ln>
            <a:noFill/>
          </a:ln>
        </p:spPr>
      </p:pic>
      <p:pic>
        <p:nvPicPr>
          <p:cNvPr id="219" name="Google Shape;219;p23"/>
          <p:cNvPicPr preferRelativeResize="0"/>
          <p:nvPr/>
        </p:nvPicPr>
        <p:blipFill rotWithShape="1">
          <a:blip r:embed="rId6">
            <a:alphaModFix/>
          </a:blip>
          <a:srcRect b="0" l="0" r="0" t="37402"/>
          <a:stretch/>
        </p:blipFill>
        <p:spPr>
          <a:xfrm>
            <a:off x="75" y="5143500"/>
            <a:ext cx="4475250" cy="2116725"/>
          </a:xfrm>
          <a:prstGeom prst="rect">
            <a:avLst/>
          </a:prstGeom>
          <a:noFill/>
          <a:ln>
            <a:noFill/>
          </a:ln>
        </p:spPr>
      </p:pic>
      <p:sp>
        <p:nvSpPr>
          <p:cNvPr id="220" name="Google Shape;220;p23"/>
          <p:cNvSpPr txBox="1"/>
          <p:nvPr/>
        </p:nvSpPr>
        <p:spPr>
          <a:xfrm>
            <a:off x="4145250" y="354000"/>
            <a:ext cx="4318500" cy="120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Qr-code.io doesn’t use an app or account</a:t>
            </a:r>
            <a:endParaRPr b="1" sz="3000">
              <a:solidFill>
                <a:srgbClr val="434343"/>
              </a:solidFill>
              <a:latin typeface="Rubik"/>
              <a:ea typeface="Rubik"/>
              <a:cs typeface="Rubik"/>
              <a:sym typeface="Rubik"/>
            </a:endParaRPr>
          </a:p>
        </p:txBody>
      </p:sp>
      <p:grpSp>
        <p:nvGrpSpPr>
          <p:cNvPr id="221" name="Google Shape;221;p23"/>
          <p:cNvGrpSpPr/>
          <p:nvPr/>
        </p:nvGrpSpPr>
        <p:grpSpPr>
          <a:xfrm>
            <a:off x="1491833" y="341546"/>
            <a:ext cx="2064767" cy="4471105"/>
            <a:chOff x="1622993" y="206454"/>
            <a:chExt cx="2186095" cy="4733332"/>
          </a:xfrm>
        </p:grpSpPr>
        <p:grpSp>
          <p:nvGrpSpPr>
            <p:cNvPr id="222" name="Google Shape;222;p23"/>
            <p:cNvGrpSpPr/>
            <p:nvPr/>
          </p:nvGrpSpPr>
          <p:grpSpPr>
            <a:xfrm>
              <a:off x="1622993" y="206454"/>
              <a:ext cx="2186095" cy="4733332"/>
              <a:chOff x="499339" y="1815780"/>
              <a:chExt cx="1155136" cy="2501100"/>
            </a:xfrm>
          </p:grpSpPr>
          <p:pic>
            <p:nvPicPr>
              <p:cNvPr id="223" name="Google Shape;223;p23"/>
              <p:cNvPicPr preferRelativeResize="0"/>
              <p:nvPr/>
            </p:nvPicPr>
            <p:blipFill>
              <a:blip r:embed="rId7">
                <a:alphaModFix/>
              </a:blip>
              <a:stretch>
                <a:fillRect/>
              </a:stretch>
            </p:blipFill>
            <p:spPr>
              <a:xfrm>
                <a:off x="499339" y="1815780"/>
                <a:ext cx="1155000" cy="2501100"/>
              </a:xfrm>
              <a:prstGeom prst="roundRect">
                <a:avLst>
                  <a:gd fmla="val 10265" name="adj"/>
                </a:avLst>
              </a:prstGeom>
              <a:noFill/>
              <a:ln cap="flat" cmpd="sng" w="76200">
                <a:solidFill>
                  <a:schemeClr val="dk2"/>
                </a:solidFill>
                <a:prstDash val="solid"/>
                <a:round/>
                <a:headEnd len="sm" w="sm" type="none"/>
                <a:tailEnd len="sm" w="sm" type="none"/>
              </a:ln>
            </p:spPr>
          </p:pic>
          <p:sp>
            <p:nvSpPr>
              <p:cNvPr id="224" name="Google Shape;224;p23"/>
              <p:cNvSpPr/>
              <p:nvPr/>
            </p:nvSpPr>
            <p:spPr>
              <a:xfrm>
                <a:off x="499475" y="2105725"/>
                <a:ext cx="1155000" cy="1967700"/>
              </a:xfrm>
              <a:prstGeom prst="rect">
                <a:avLst/>
              </a:prstGeom>
              <a:solidFill>
                <a:srgbClr val="D8E5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3"/>
              <p:cNvPicPr preferRelativeResize="0"/>
              <p:nvPr/>
            </p:nvPicPr>
            <p:blipFill rotWithShape="1">
              <a:blip r:embed="rId8">
                <a:alphaModFix/>
              </a:blip>
              <a:srcRect b="5734" l="9122" r="8171" t="3389"/>
              <a:stretch/>
            </p:blipFill>
            <p:spPr>
              <a:xfrm>
                <a:off x="572375" y="2124675"/>
                <a:ext cx="1009200" cy="1929809"/>
              </a:xfrm>
              <a:prstGeom prst="rect">
                <a:avLst/>
              </a:prstGeom>
              <a:noFill/>
              <a:ln>
                <a:noFill/>
              </a:ln>
            </p:spPr>
          </p:pic>
        </p:grpSp>
        <p:grpSp>
          <p:nvGrpSpPr>
            <p:cNvPr id="226" name="Google Shape;226;p23"/>
            <p:cNvGrpSpPr/>
            <p:nvPr/>
          </p:nvGrpSpPr>
          <p:grpSpPr>
            <a:xfrm>
              <a:off x="2327050" y="522850"/>
              <a:ext cx="904200" cy="192000"/>
              <a:chOff x="1473775" y="522850"/>
              <a:chExt cx="904200" cy="192000"/>
            </a:xfrm>
          </p:grpSpPr>
          <p:sp>
            <p:nvSpPr>
              <p:cNvPr id="227" name="Google Shape;227;p23"/>
              <p:cNvSpPr txBox="1"/>
              <p:nvPr/>
            </p:nvSpPr>
            <p:spPr>
              <a:xfrm>
                <a:off x="1473775" y="522850"/>
                <a:ext cx="904200" cy="192000"/>
              </a:xfrm>
              <a:prstGeom prst="rect">
                <a:avLst/>
              </a:prstGeom>
              <a:solidFill>
                <a:srgbClr val="E2E2E2"/>
              </a:solid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rgbClr val="434343"/>
                    </a:solidFill>
                  </a:rPr>
                  <a:t>   </a:t>
                </a:r>
                <a:r>
                  <a:rPr lang="en" sz="1100">
                    <a:solidFill>
                      <a:srgbClr val="434343"/>
                    </a:solidFill>
                  </a:rPr>
                  <a:t>qr-code.io</a:t>
                </a:r>
                <a:endParaRPr sz="1100">
                  <a:solidFill>
                    <a:srgbClr val="434343"/>
                  </a:solidFill>
                </a:endParaRPr>
              </a:p>
            </p:txBody>
          </p:sp>
          <p:grpSp>
            <p:nvGrpSpPr>
              <p:cNvPr id="228" name="Google Shape;228;p23"/>
              <p:cNvGrpSpPr/>
              <p:nvPr/>
            </p:nvGrpSpPr>
            <p:grpSpPr>
              <a:xfrm>
                <a:off x="1473779" y="577274"/>
                <a:ext cx="61687" cy="77574"/>
                <a:chOff x="5855500" y="492917"/>
                <a:chExt cx="50700" cy="63758"/>
              </a:xfrm>
            </p:grpSpPr>
            <p:sp>
              <p:nvSpPr>
                <p:cNvPr id="229" name="Google Shape;229;p23"/>
                <p:cNvSpPr/>
                <p:nvPr/>
              </p:nvSpPr>
              <p:spPr>
                <a:xfrm>
                  <a:off x="5855500" y="511975"/>
                  <a:ext cx="50700" cy="447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5865400" y="492917"/>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4"/>
          <p:cNvPicPr preferRelativeResize="0"/>
          <p:nvPr/>
        </p:nvPicPr>
        <p:blipFill rotWithShape="1">
          <a:blip r:embed="rId3">
            <a:alphaModFix/>
          </a:blip>
          <a:srcRect b="0" l="23592" r="27051" t="0"/>
          <a:stretch/>
        </p:blipFill>
        <p:spPr>
          <a:xfrm>
            <a:off x="0" y="0"/>
            <a:ext cx="3808074" cy="5143500"/>
          </a:xfrm>
          <a:prstGeom prst="rect">
            <a:avLst/>
          </a:prstGeom>
          <a:noFill/>
          <a:ln>
            <a:noFill/>
          </a:ln>
        </p:spPr>
      </p:pic>
      <p:sp>
        <p:nvSpPr>
          <p:cNvPr id="236" name="Google Shape;236;p24"/>
          <p:cNvSpPr txBox="1"/>
          <p:nvPr/>
        </p:nvSpPr>
        <p:spPr>
          <a:xfrm>
            <a:off x="4572000" y="2716613"/>
            <a:ext cx="4095900" cy="14628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Paying your bill in the US takes an average of 4 minutes, and requires 3 trips for the server. While QR payments paying your bill takes  0:20 seconds and requires only one trip by the server to drop off the check. </a:t>
            </a:r>
            <a:endParaRPr sz="1300">
              <a:solidFill>
                <a:schemeClr val="dk1"/>
              </a:solidFill>
              <a:latin typeface="Oxygen Light"/>
              <a:ea typeface="Oxygen Light"/>
              <a:cs typeface="Oxygen Light"/>
              <a:sym typeface="Oxygen Light"/>
            </a:endParaRPr>
          </a:p>
        </p:txBody>
      </p:sp>
      <p:sp>
        <p:nvSpPr>
          <p:cNvPr id="237" name="Google Shape;237;p24"/>
          <p:cNvSpPr txBox="1"/>
          <p:nvPr/>
        </p:nvSpPr>
        <p:spPr>
          <a:xfrm>
            <a:off x="4572000" y="621188"/>
            <a:ext cx="4001700" cy="1462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Faster than credit cards for servers and customers</a:t>
            </a:r>
            <a:endParaRPr b="1" sz="3000">
              <a:solidFill>
                <a:srgbClr val="434343"/>
              </a:solidFill>
              <a:latin typeface="Rubik"/>
              <a:ea typeface="Rubik"/>
              <a:cs typeface="Rubik"/>
              <a:sym typeface="Rubik"/>
            </a:endParaRPr>
          </a:p>
        </p:txBody>
      </p:sp>
      <p:sp>
        <p:nvSpPr>
          <p:cNvPr id="238" name="Google Shape;238;p24"/>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239" name="Google Shape;239;p24"/>
          <p:cNvPicPr preferRelativeResize="0"/>
          <p:nvPr/>
        </p:nvPicPr>
        <p:blipFill>
          <a:blip r:embed="rId4">
            <a:alphaModFix/>
          </a:blip>
          <a:stretch>
            <a:fillRect/>
          </a:stretch>
        </p:blipFill>
        <p:spPr>
          <a:xfrm>
            <a:off x="7801519" y="4715600"/>
            <a:ext cx="211885" cy="2119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nvSpPr>
        <p:spPr>
          <a:xfrm>
            <a:off x="4572000" y="2020125"/>
            <a:ext cx="1887300" cy="24633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TouchBistro</a:t>
            </a:r>
            <a:endParaRPr sz="13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Rezku POS</a:t>
            </a:r>
            <a:endParaRPr sz="13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Harbortouch</a:t>
            </a:r>
            <a:endParaRPr sz="13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Square for Restaurants</a:t>
            </a:r>
            <a:endParaRPr sz="13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ShopKeep</a:t>
            </a:r>
            <a:endParaRPr sz="13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Lightspeed Restaurant</a:t>
            </a:r>
            <a:endParaRPr sz="13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Future POS</a:t>
            </a:r>
            <a:endParaRPr sz="13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Upserve</a:t>
            </a:r>
            <a:endParaRPr sz="1300">
              <a:solidFill>
                <a:schemeClr val="dk1"/>
              </a:solidFill>
              <a:latin typeface="Oxygen Light"/>
              <a:ea typeface="Oxygen Light"/>
              <a:cs typeface="Oxygen Light"/>
              <a:sym typeface="Oxygen Light"/>
            </a:endParaRPr>
          </a:p>
        </p:txBody>
      </p:sp>
      <p:sp>
        <p:nvSpPr>
          <p:cNvPr id="245" name="Google Shape;245;p25"/>
          <p:cNvSpPr txBox="1"/>
          <p:nvPr/>
        </p:nvSpPr>
        <p:spPr>
          <a:xfrm>
            <a:off x="4572000" y="660075"/>
            <a:ext cx="3333600" cy="930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Simple POS Integrations</a:t>
            </a:r>
            <a:endParaRPr b="1" sz="3000">
              <a:solidFill>
                <a:srgbClr val="434343"/>
              </a:solidFill>
              <a:latin typeface="Rubik"/>
              <a:ea typeface="Rubik"/>
              <a:cs typeface="Rubik"/>
              <a:sym typeface="Rubik"/>
            </a:endParaRPr>
          </a:p>
        </p:txBody>
      </p:sp>
      <p:sp>
        <p:nvSpPr>
          <p:cNvPr id="246" name="Google Shape;246;p25"/>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247" name="Google Shape;247;p25"/>
          <p:cNvPicPr preferRelativeResize="0"/>
          <p:nvPr/>
        </p:nvPicPr>
        <p:blipFill>
          <a:blip r:embed="rId3">
            <a:alphaModFix/>
          </a:blip>
          <a:stretch>
            <a:fillRect/>
          </a:stretch>
        </p:blipFill>
        <p:spPr>
          <a:xfrm>
            <a:off x="7801519" y="4715600"/>
            <a:ext cx="211885" cy="211910"/>
          </a:xfrm>
          <a:prstGeom prst="rect">
            <a:avLst/>
          </a:prstGeom>
          <a:noFill/>
          <a:ln>
            <a:noFill/>
          </a:ln>
        </p:spPr>
      </p:pic>
      <p:pic>
        <p:nvPicPr>
          <p:cNvPr id="248" name="Google Shape;248;p25"/>
          <p:cNvPicPr preferRelativeResize="0"/>
          <p:nvPr/>
        </p:nvPicPr>
        <p:blipFill rotWithShape="1">
          <a:blip r:embed="rId4">
            <a:alphaModFix/>
          </a:blip>
          <a:srcRect b="30125" l="25438" r="32647" t="11013"/>
          <a:stretch/>
        </p:blipFill>
        <p:spPr>
          <a:xfrm>
            <a:off x="0" y="0"/>
            <a:ext cx="3662548"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6"/>
          <p:cNvPicPr preferRelativeResize="0"/>
          <p:nvPr/>
        </p:nvPicPr>
        <p:blipFill rotWithShape="1">
          <a:blip r:embed="rId3">
            <a:alphaModFix/>
          </a:blip>
          <a:srcRect b="0" l="27383" r="28400" t="0"/>
          <a:stretch/>
        </p:blipFill>
        <p:spPr>
          <a:xfrm>
            <a:off x="0" y="0"/>
            <a:ext cx="3808075" cy="5143500"/>
          </a:xfrm>
          <a:prstGeom prst="rect">
            <a:avLst/>
          </a:prstGeom>
          <a:noFill/>
          <a:ln>
            <a:noFill/>
          </a:ln>
        </p:spPr>
      </p:pic>
      <p:sp>
        <p:nvSpPr>
          <p:cNvPr id="254" name="Google Shape;254;p26"/>
          <p:cNvSpPr txBox="1"/>
          <p:nvPr/>
        </p:nvSpPr>
        <p:spPr>
          <a:xfrm>
            <a:off x="4083125" y="953075"/>
            <a:ext cx="2361600" cy="1618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100">
                <a:solidFill>
                  <a:srgbClr val="333333"/>
                </a:solidFill>
                <a:latin typeface="Oxygen"/>
                <a:ea typeface="Oxygen"/>
                <a:cs typeface="Oxygen"/>
                <a:sym typeface="Oxygen"/>
              </a:rPr>
              <a:t>“</a:t>
            </a:r>
            <a:r>
              <a:rPr lang="en" sz="1100">
                <a:solidFill>
                  <a:srgbClr val="333333"/>
                </a:solidFill>
                <a:latin typeface="Oxygen"/>
                <a:ea typeface="Oxygen"/>
                <a:cs typeface="Oxygen"/>
                <a:sym typeface="Oxygen"/>
              </a:rPr>
              <a:t>I don't use it at my restaurant for several reasons…1) It’s one more piece of equipment to keep track of, that my staff could lose or someone could steal, 2) Added cost and 3) it wouldn’t make anything run faster or smoother.” -</a:t>
            </a:r>
            <a:r>
              <a:rPr b="1" lang="en" sz="1100">
                <a:solidFill>
                  <a:srgbClr val="333333"/>
                </a:solidFill>
                <a:latin typeface="Oxygen"/>
                <a:ea typeface="Oxygen"/>
                <a:cs typeface="Oxygen"/>
                <a:sym typeface="Oxygen"/>
              </a:rPr>
              <a:t>Susan Park, </a:t>
            </a:r>
            <a:r>
              <a:rPr b="1" lang="en" sz="1100" u="sng">
                <a:solidFill>
                  <a:schemeClr val="hlink"/>
                </a:solidFill>
                <a:latin typeface="Oxygen"/>
                <a:ea typeface="Oxygen"/>
                <a:cs typeface="Oxygen"/>
                <a:sym typeface="Oxygen"/>
                <a:hlinkClick r:id="rId4"/>
              </a:rPr>
              <a:t>Quara.com</a:t>
            </a:r>
            <a:endParaRPr sz="1100">
              <a:solidFill>
                <a:srgbClr val="333333"/>
              </a:solidFill>
              <a:latin typeface="Oxygen"/>
              <a:ea typeface="Oxygen"/>
              <a:cs typeface="Oxygen"/>
              <a:sym typeface="Oxygen"/>
            </a:endParaRPr>
          </a:p>
        </p:txBody>
      </p:sp>
      <p:sp>
        <p:nvSpPr>
          <p:cNvPr id="255" name="Google Shape;255;p26"/>
          <p:cNvSpPr txBox="1"/>
          <p:nvPr/>
        </p:nvSpPr>
        <p:spPr>
          <a:xfrm>
            <a:off x="4058975" y="309475"/>
            <a:ext cx="5085000" cy="391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34343"/>
                </a:solidFill>
                <a:latin typeface="Rubik"/>
                <a:ea typeface="Rubik"/>
                <a:cs typeface="Rubik"/>
                <a:sym typeface="Rubik"/>
              </a:rPr>
              <a:t>Cheaper than NFC</a:t>
            </a:r>
            <a:endParaRPr b="1" sz="3000">
              <a:solidFill>
                <a:srgbClr val="434343"/>
              </a:solidFill>
              <a:latin typeface="Rubik"/>
              <a:ea typeface="Rubik"/>
              <a:cs typeface="Rubik"/>
              <a:sym typeface="Rubik"/>
            </a:endParaRPr>
          </a:p>
        </p:txBody>
      </p:sp>
      <p:pic>
        <p:nvPicPr>
          <p:cNvPr id="256" name="Google Shape;256;p26"/>
          <p:cNvPicPr preferRelativeResize="0"/>
          <p:nvPr/>
        </p:nvPicPr>
        <p:blipFill rotWithShape="1">
          <a:blip r:embed="rId5">
            <a:alphaModFix/>
          </a:blip>
          <a:srcRect b="0" l="4013" r="10414" t="7054"/>
          <a:stretch/>
        </p:blipFill>
        <p:spPr>
          <a:xfrm>
            <a:off x="4787200" y="2424500"/>
            <a:ext cx="3230100" cy="1716300"/>
          </a:xfrm>
          <a:prstGeom prst="roundRect">
            <a:avLst>
              <a:gd fmla="val 4218" name="adj"/>
            </a:avLst>
          </a:prstGeom>
          <a:noFill/>
          <a:ln>
            <a:noFill/>
          </a:ln>
          <a:effectLst>
            <a:outerShdw blurRad="57150" rotWithShape="0" algn="bl" dir="5400000" dist="19050">
              <a:srgbClr val="000000">
                <a:alpha val="50000"/>
              </a:srgbClr>
            </a:outerShdw>
          </a:effectLst>
        </p:spPr>
      </p:pic>
      <p:sp>
        <p:nvSpPr>
          <p:cNvPr id="257" name="Google Shape;257;p26"/>
          <p:cNvSpPr txBox="1"/>
          <p:nvPr/>
        </p:nvSpPr>
        <p:spPr>
          <a:xfrm>
            <a:off x="6558825" y="953075"/>
            <a:ext cx="2430600" cy="1506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rgbClr val="333333"/>
                </a:solidFill>
                <a:latin typeface="Oxygen"/>
                <a:ea typeface="Oxygen"/>
                <a:cs typeface="Oxygen"/>
                <a:sym typeface="Oxygen"/>
              </a:rPr>
              <a:t>“Restaurant owners have  little financial incentive in buying handheld POS machines. And it’s more work for servers...the current way is easier and allows them to attend other tables and earn more money. It’s all about money.”  -</a:t>
            </a:r>
            <a:r>
              <a:rPr b="1" lang="en" sz="1100">
                <a:solidFill>
                  <a:srgbClr val="333333"/>
                </a:solidFill>
                <a:latin typeface="Oxygen"/>
                <a:ea typeface="Oxygen"/>
                <a:cs typeface="Oxygen"/>
                <a:sym typeface="Oxygen"/>
              </a:rPr>
              <a:t>Chris Garcia, </a:t>
            </a:r>
            <a:r>
              <a:rPr b="1" lang="en" sz="1100" u="sng">
                <a:solidFill>
                  <a:schemeClr val="accent5"/>
                </a:solidFill>
                <a:latin typeface="Oxygen"/>
                <a:ea typeface="Oxygen"/>
                <a:cs typeface="Oxygen"/>
                <a:sym typeface="Oxygen"/>
                <a:hlinkClick r:id="rId6">
                  <a:extLst>
                    <a:ext uri="{A12FA001-AC4F-418D-AE19-62706E023703}">
                      <ahyp:hlinkClr val="tx"/>
                    </a:ext>
                  </a:extLst>
                </a:hlinkClick>
              </a:rPr>
              <a:t>Quara.com</a:t>
            </a:r>
            <a:endParaRPr sz="1100">
              <a:solidFill>
                <a:srgbClr val="333333"/>
              </a:solidFill>
              <a:latin typeface="Oxygen"/>
              <a:ea typeface="Oxygen"/>
              <a:cs typeface="Oxygen"/>
              <a:sym typeface="Oxygen"/>
            </a:endParaRPr>
          </a:p>
        </p:txBody>
      </p:sp>
      <p:sp>
        <p:nvSpPr>
          <p:cNvPr id="258" name="Google Shape;258;p26"/>
          <p:cNvSpPr txBox="1"/>
          <p:nvPr/>
        </p:nvSpPr>
        <p:spPr>
          <a:xfrm>
            <a:off x="3949150" y="4586125"/>
            <a:ext cx="4906200" cy="453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i="1" lang="en" sz="1100">
                <a:solidFill>
                  <a:srgbClr val="333333"/>
                </a:solidFill>
                <a:latin typeface="Oxygen"/>
                <a:ea typeface="Oxygen"/>
                <a:cs typeface="Oxygen"/>
                <a:sym typeface="Oxygen"/>
              </a:rPr>
              <a:t>Why Swiping Your Card at the Table Lags in the US - </a:t>
            </a:r>
            <a:r>
              <a:rPr lang="en" sz="1100" u="sng">
                <a:solidFill>
                  <a:schemeClr val="accent5"/>
                </a:solidFill>
                <a:hlinkClick r:id="rId7">
                  <a:extLst>
                    <a:ext uri="{A12FA001-AC4F-418D-AE19-62706E023703}">
                      <ahyp:hlinkClr val="tx"/>
                    </a:ext>
                  </a:extLst>
                </a:hlinkClick>
              </a:rPr>
              <a:t>https://www.nerdwallet.com/blog/credit-cards/pay-at-table-dining-credit-cards/</a:t>
            </a:r>
            <a:endParaRPr sz="1100">
              <a:solidFill>
                <a:srgbClr val="333333"/>
              </a:solidFill>
              <a:latin typeface="Oxygen"/>
              <a:ea typeface="Oxygen"/>
              <a:cs typeface="Oxygen"/>
              <a:sym typeface="Oxygen"/>
            </a:endParaRPr>
          </a:p>
          <a:p>
            <a:pPr indent="0" lvl="0" marL="0" rtl="0" algn="l">
              <a:lnSpc>
                <a:spcPct val="115000"/>
              </a:lnSpc>
              <a:spcBef>
                <a:spcPts val="0"/>
              </a:spcBef>
              <a:spcAft>
                <a:spcPts val="0"/>
              </a:spcAft>
              <a:buNone/>
            </a:pPr>
            <a:r>
              <a:t/>
            </a:r>
            <a:endParaRPr b="1" sz="1100">
              <a:solidFill>
                <a:srgbClr val="333333"/>
              </a:solidFill>
              <a:latin typeface="Oxygen"/>
              <a:ea typeface="Oxygen"/>
              <a:cs typeface="Oxygen"/>
              <a:sym typeface="Oxygen"/>
            </a:endParaRPr>
          </a:p>
        </p:txBody>
      </p:sp>
      <p:sp>
        <p:nvSpPr>
          <p:cNvPr id="259" name="Google Shape;259;p26"/>
          <p:cNvSpPr/>
          <p:nvPr/>
        </p:nvSpPr>
        <p:spPr>
          <a:xfrm rot="-1584283">
            <a:off x="6553277" y="3277734"/>
            <a:ext cx="616816" cy="376018"/>
          </a:xfrm>
          <a:custGeom>
            <a:rect b="b" l="l" r="r" t="t"/>
            <a:pathLst>
              <a:path extrusionOk="0" h="32457" w="53237">
                <a:moveTo>
                  <a:pt x="43789" y="724"/>
                </a:moveTo>
                <a:cubicBezTo>
                  <a:pt x="28586" y="-1448"/>
                  <a:pt x="-3161" y="950"/>
                  <a:pt x="294" y="15913"/>
                </a:cubicBezTo>
                <a:cubicBezTo>
                  <a:pt x="1375" y="20597"/>
                  <a:pt x="6940" y="22998"/>
                  <a:pt x="10995" y="25579"/>
                </a:cubicBezTo>
                <a:cubicBezTo>
                  <a:pt x="22174" y="32693"/>
                  <a:pt x="40093" y="35601"/>
                  <a:pt x="50693" y="27650"/>
                </a:cubicBezTo>
                <a:cubicBezTo>
                  <a:pt x="58311" y="21935"/>
                  <a:pt x="46778" y="6659"/>
                  <a:pt x="38611" y="1760"/>
                </a:cubicBezTo>
              </a:path>
            </a:pathLst>
          </a:custGeom>
          <a:noFill/>
          <a:ln cap="flat" cmpd="sng" w="38100">
            <a:solidFill>
              <a:srgbClr val="FF0000"/>
            </a:solidFill>
            <a:prstDash val="solid"/>
            <a:round/>
            <a:headEnd len="med" w="med" type="none"/>
            <a:tailEnd len="med" w="med" type="none"/>
          </a:ln>
        </p:spPr>
      </p:sp>
      <p:sp>
        <p:nvSpPr>
          <p:cNvPr id="260" name="Google Shape;260;p26"/>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261" name="Google Shape;261;p26"/>
          <p:cNvPicPr preferRelativeResize="0"/>
          <p:nvPr/>
        </p:nvPicPr>
        <p:blipFill>
          <a:blip r:embed="rId8">
            <a:alphaModFix/>
          </a:blip>
          <a:stretch>
            <a:fillRect/>
          </a:stretch>
        </p:blipFill>
        <p:spPr>
          <a:xfrm>
            <a:off x="7801519" y="4715600"/>
            <a:ext cx="211885" cy="211910"/>
          </a:xfrm>
          <a:prstGeom prst="rect">
            <a:avLst/>
          </a:prstGeom>
          <a:noFill/>
          <a:ln>
            <a:noFill/>
          </a:ln>
        </p:spPr>
      </p:pic>
      <p:sp>
        <p:nvSpPr>
          <p:cNvPr id="262" name="Google Shape;262;p26"/>
          <p:cNvSpPr txBox="1"/>
          <p:nvPr/>
        </p:nvSpPr>
        <p:spPr>
          <a:xfrm>
            <a:off x="8996425" y="774200"/>
            <a:ext cx="2695500" cy="3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Oxygen"/>
                <a:ea typeface="Oxygen"/>
                <a:cs typeface="Oxygen"/>
                <a:sym typeface="Oxygen"/>
                <a:hlinkClick r:id="rId9"/>
              </a:rPr>
              <a:t>https://www.linkedin.com/pulse/nfc-vs-qr-code-payment-alex-tay/</a:t>
            </a:r>
            <a:endParaRPr b="1" sz="1200">
              <a:latin typeface="Oxygen"/>
              <a:ea typeface="Oxygen"/>
              <a:cs typeface="Oxygen"/>
              <a:sym typeface="Oxygen"/>
            </a:endParaRPr>
          </a:p>
          <a:p>
            <a:pPr indent="0" lvl="0" marL="0" rtl="0" algn="l">
              <a:spcBef>
                <a:spcPts val="0"/>
              </a:spcBef>
              <a:spcAft>
                <a:spcPts val="0"/>
              </a:spcAft>
              <a:buNone/>
            </a:pPr>
            <a:r>
              <a:t/>
            </a:r>
            <a:endParaRPr b="1" sz="1200">
              <a:latin typeface="Oxygen"/>
              <a:ea typeface="Oxygen"/>
              <a:cs typeface="Oxygen"/>
              <a:sym typeface="Oxygen"/>
            </a:endParaRPr>
          </a:p>
          <a:p>
            <a:pPr indent="0" lvl="0" marL="0" rtl="0" algn="l">
              <a:spcBef>
                <a:spcPts val="0"/>
              </a:spcBef>
              <a:spcAft>
                <a:spcPts val="0"/>
              </a:spcAft>
              <a:buNone/>
            </a:pPr>
            <a:r>
              <a:t/>
            </a:r>
            <a:endParaRPr b="1" sz="1200">
              <a:latin typeface="Oxygen"/>
              <a:ea typeface="Oxygen"/>
              <a:cs typeface="Oxygen"/>
              <a:sym typeface="Oxygen"/>
            </a:endParaRPr>
          </a:p>
          <a:p>
            <a:pPr indent="0" lvl="0" marL="0" rtl="0" algn="l">
              <a:spcBef>
                <a:spcPts val="0"/>
              </a:spcBef>
              <a:spcAft>
                <a:spcPts val="0"/>
              </a:spcAft>
              <a:buNone/>
            </a:pPr>
            <a:r>
              <a:rPr b="1" lang="en" sz="1200" u="sng">
                <a:latin typeface="Oxygen"/>
                <a:ea typeface="Oxygen"/>
                <a:cs typeface="Oxygen"/>
                <a:sym typeface="Oxygen"/>
                <a:hlinkClick r:id="rId10"/>
              </a:rPr>
              <a:t>https://www.bluebite.com/nfc/qr-vs-nfc</a:t>
            </a:r>
            <a:endParaRPr b="1" sz="1200">
              <a:latin typeface="Oxygen"/>
              <a:ea typeface="Oxygen"/>
              <a:cs typeface="Oxygen"/>
              <a:sym typeface="Oxygen"/>
            </a:endParaRPr>
          </a:p>
          <a:p>
            <a:pPr indent="0" lvl="0" marL="0" rtl="0" algn="l">
              <a:spcBef>
                <a:spcPts val="0"/>
              </a:spcBef>
              <a:spcAft>
                <a:spcPts val="0"/>
              </a:spcAft>
              <a:buNone/>
            </a:pPr>
            <a:r>
              <a:t/>
            </a:r>
            <a:endParaRPr b="1" sz="1200">
              <a:latin typeface="Oxygen"/>
              <a:ea typeface="Oxygen"/>
              <a:cs typeface="Oxygen"/>
              <a:sym typeface="Oxygen"/>
            </a:endParaRPr>
          </a:p>
          <a:p>
            <a:pPr indent="0" lvl="0" marL="0" rtl="0" algn="l">
              <a:spcBef>
                <a:spcPts val="0"/>
              </a:spcBef>
              <a:spcAft>
                <a:spcPts val="0"/>
              </a:spcAft>
              <a:buNone/>
            </a:pPr>
            <a:r>
              <a:rPr lang="en" sz="1200" u="sng">
                <a:latin typeface="Oxygen"/>
                <a:ea typeface="Oxygen"/>
                <a:cs typeface="Oxygen"/>
                <a:sym typeface="Oxygen"/>
                <a:hlinkClick r:id="rId11"/>
              </a:rPr>
              <a:t>https://www.idsuperstore.com/learning-center/what-are-the-differences-between-nfc-tags-and-qr-codes/</a:t>
            </a:r>
            <a:endParaRPr b="1" sz="1200">
              <a:latin typeface="Oxygen"/>
              <a:ea typeface="Oxygen"/>
              <a:cs typeface="Oxygen"/>
              <a:sym typeface="Oxygen"/>
            </a:endParaRPr>
          </a:p>
          <a:p>
            <a:pPr indent="0" lvl="0" marL="0" rtl="0" algn="l">
              <a:spcBef>
                <a:spcPts val="0"/>
              </a:spcBef>
              <a:spcAft>
                <a:spcPts val="0"/>
              </a:spcAft>
              <a:buNone/>
            </a:pPr>
            <a:r>
              <a:t/>
            </a:r>
            <a:endParaRPr b="1" sz="1200">
              <a:latin typeface="Oxygen"/>
              <a:ea typeface="Oxygen"/>
              <a:cs typeface="Oxygen"/>
              <a:sym typeface="Oxygen"/>
            </a:endParaRPr>
          </a:p>
          <a:p>
            <a:pPr indent="0" lvl="0" marL="0" rtl="0" algn="l">
              <a:spcBef>
                <a:spcPts val="0"/>
              </a:spcBef>
              <a:spcAft>
                <a:spcPts val="0"/>
              </a:spcAft>
              <a:buNone/>
            </a:pPr>
            <a:r>
              <a:rPr lang="en" sz="1200" u="sng">
                <a:latin typeface="Oxygen"/>
                <a:ea typeface="Oxygen"/>
                <a:cs typeface="Oxygen"/>
                <a:sym typeface="Oxygen"/>
                <a:hlinkClick r:id="rId12"/>
              </a:rPr>
              <a:t>https://www.fintechweekly.com/magazine/articles/mobil-payment-nfc-qr-codes-in-app-and-beyond</a:t>
            </a:r>
            <a:endParaRPr b="1" sz="1200">
              <a:latin typeface="Oxygen"/>
              <a:ea typeface="Oxygen"/>
              <a:cs typeface="Oxygen"/>
              <a:sym typeface="Oxyge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nvSpPr>
        <p:spPr>
          <a:xfrm>
            <a:off x="4314450" y="1702000"/>
            <a:ext cx="4432800" cy="2197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1200">
                <a:solidFill>
                  <a:schemeClr val="dk1"/>
                </a:solidFill>
                <a:latin typeface="Oxygen"/>
                <a:ea typeface="Oxygen"/>
                <a:cs typeface="Oxygen"/>
                <a:sym typeface="Oxygen"/>
              </a:rPr>
              <a:t>No need to carry your wallet</a:t>
            </a:r>
            <a:r>
              <a:rPr lang="en" sz="1200">
                <a:solidFill>
                  <a:schemeClr val="dk1"/>
                </a:solidFill>
                <a:latin typeface="Oxygen"/>
                <a:ea typeface="Oxygen"/>
                <a:cs typeface="Oxygen"/>
                <a:sym typeface="Oxygen"/>
              </a:rPr>
              <a:t>, </a:t>
            </a:r>
            <a:r>
              <a:rPr lang="en" sz="1200">
                <a:solidFill>
                  <a:schemeClr val="dk1"/>
                </a:solidFill>
                <a:latin typeface="Oxygen Light"/>
                <a:ea typeface="Oxygen Light"/>
                <a:cs typeface="Oxygen Light"/>
                <a:sym typeface="Oxygen Light"/>
              </a:rPr>
              <a:t>as long as you have your phone.  And you probably have that out already. </a:t>
            </a:r>
            <a:endParaRPr sz="12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None/>
            </a:pPr>
            <a:r>
              <a:t/>
            </a:r>
            <a:endParaRPr sz="12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None/>
            </a:pPr>
            <a:r>
              <a:rPr b="1" lang="en" sz="1200">
                <a:solidFill>
                  <a:schemeClr val="dk1"/>
                </a:solidFill>
                <a:latin typeface="Oxygen"/>
                <a:ea typeface="Oxygen"/>
                <a:cs typeface="Oxygen"/>
                <a:sym typeface="Oxygen"/>
              </a:rPr>
              <a:t>More secure than a credit card</a:t>
            </a:r>
            <a:r>
              <a:rPr lang="en" sz="1200">
                <a:solidFill>
                  <a:schemeClr val="dk1"/>
                </a:solidFill>
                <a:latin typeface="Oxygen"/>
                <a:ea typeface="Oxygen"/>
                <a:cs typeface="Oxygen"/>
                <a:sym typeface="Oxygen"/>
              </a:rPr>
              <a:t>, </a:t>
            </a:r>
            <a:r>
              <a:rPr lang="en" sz="1200">
                <a:solidFill>
                  <a:schemeClr val="dk1"/>
                </a:solidFill>
                <a:latin typeface="Oxygen Light"/>
                <a:ea typeface="Oxygen Light"/>
                <a:cs typeface="Oxygen Light"/>
                <a:sym typeface="Oxygen Light"/>
              </a:rPr>
              <a:t>because QR payment requires both a phone password and users logged into accounts. The payment info is encrypted end-to-end, like NFC or chip payments.  And unlike mag stripe swiping.</a:t>
            </a:r>
            <a:endParaRPr sz="12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None/>
            </a:pPr>
            <a:r>
              <a:t/>
            </a:r>
            <a:endParaRPr sz="12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None/>
            </a:pPr>
            <a:r>
              <a:rPr b="1" lang="en" sz="1200">
                <a:solidFill>
                  <a:schemeClr val="dk1"/>
                </a:solidFill>
                <a:latin typeface="Oxygen"/>
                <a:ea typeface="Oxygen"/>
                <a:cs typeface="Oxygen"/>
                <a:sym typeface="Oxygen"/>
              </a:rPr>
              <a:t>Safer than cash</a:t>
            </a:r>
            <a:endParaRPr b="1" sz="1200">
              <a:solidFill>
                <a:schemeClr val="dk1"/>
              </a:solidFill>
              <a:latin typeface="Oxygen"/>
              <a:ea typeface="Oxygen"/>
              <a:cs typeface="Oxygen"/>
              <a:sym typeface="Oxygen"/>
            </a:endParaRPr>
          </a:p>
          <a:p>
            <a:pPr indent="0" lvl="0" marL="0" rtl="0" algn="l">
              <a:lnSpc>
                <a:spcPct val="150000"/>
              </a:lnSpc>
              <a:spcBef>
                <a:spcPts val="0"/>
              </a:spcBef>
              <a:spcAft>
                <a:spcPts val="0"/>
              </a:spcAft>
              <a:buNone/>
            </a:pPr>
            <a:r>
              <a:rPr lang="en" sz="1200">
                <a:solidFill>
                  <a:schemeClr val="dk1"/>
                </a:solidFill>
                <a:latin typeface="Oxygen"/>
                <a:ea typeface="Oxygen"/>
                <a:cs typeface="Oxygen"/>
                <a:sym typeface="Oxygen"/>
              </a:rPr>
              <a:t>Can’t be stolen, funds are traceable.</a:t>
            </a:r>
            <a:endParaRPr b="1" sz="1200">
              <a:solidFill>
                <a:schemeClr val="dk1"/>
              </a:solidFill>
              <a:latin typeface="Oxygen"/>
              <a:ea typeface="Oxygen"/>
              <a:cs typeface="Oxygen"/>
              <a:sym typeface="Oxygen"/>
            </a:endParaRPr>
          </a:p>
          <a:p>
            <a:pPr indent="0" lvl="0" marL="0" rtl="0" algn="l">
              <a:lnSpc>
                <a:spcPct val="150000"/>
              </a:lnSpc>
              <a:spcBef>
                <a:spcPts val="0"/>
              </a:spcBef>
              <a:spcAft>
                <a:spcPts val="0"/>
              </a:spcAft>
              <a:buClr>
                <a:schemeClr val="dk1"/>
              </a:buClr>
              <a:buSzPts val="1100"/>
              <a:buFont typeface="Arial"/>
              <a:buNone/>
            </a:pPr>
            <a:r>
              <a:t/>
            </a:r>
            <a:endParaRPr b="1" sz="1200">
              <a:solidFill>
                <a:schemeClr val="dk1"/>
              </a:solidFill>
              <a:latin typeface="Oxygen"/>
              <a:ea typeface="Oxygen"/>
              <a:cs typeface="Oxygen"/>
              <a:sym typeface="Oxygen"/>
            </a:endParaRPr>
          </a:p>
          <a:p>
            <a:pPr indent="0" lvl="0" marL="0" rtl="0" algn="l">
              <a:lnSpc>
                <a:spcPct val="150000"/>
              </a:lnSpc>
              <a:spcBef>
                <a:spcPts val="0"/>
              </a:spcBef>
              <a:spcAft>
                <a:spcPts val="0"/>
              </a:spcAft>
              <a:buClr>
                <a:schemeClr val="dk1"/>
              </a:buClr>
              <a:buSzPts val="1100"/>
              <a:buFont typeface="Arial"/>
              <a:buNone/>
            </a:pPr>
            <a:r>
              <a:rPr b="1" lang="en" sz="1200">
                <a:solidFill>
                  <a:schemeClr val="dk1"/>
                </a:solidFill>
                <a:latin typeface="Oxygen"/>
                <a:ea typeface="Oxygen"/>
                <a:cs typeface="Oxygen"/>
                <a:sym typeface="Oxygen"/>
              </a:rPr>
              <a:t>More reading - </a:t>
            </a:r>
            <a:r>
              <a:rPr lang="en" sz="1200" u="sng">
                <a:solidFill>
                  <a:schemeClr val="accent5"/>
                </a:solidFill>
                <a:latin typeface="Oxygen Light"/>
                <a:ea typeface="Oxygen Light"/>
                <a:cs typeface="Oxygen Light"/>
                <a:sym typeface="Oxygen Light"/>
                <a:hlinkClick r:id="rId3">
                  <a:extLst>
                    <a:ext uri="{A12FA001-AC4F-418D-AE19-62706E023703}">
                      <ahyp:hlinkClr val="tx"/>
                    </a:ext>
                  </a:extLst>
                </a:hlinkClick>
              </a:rPr>
              <a:t>Forbes: The Future of Restaurant Tech</a:t>
            </a:r>
            <a:endParaRPr sz="1200">
              <a:solidFill>
                <a:schemeClr val="dk1"/>
              </a:solidFill>
              <a:latin typeface="Oxygen Light"/>
              <a:ea typeface="Oxygen Light"/>
              <a:cs typeface="Oxygen Light"/>
              <a:sym typeface="Oxygen Light"/>
            </a:endParaRPr>
          </a:p>
        </p:txBody>
      </p:sp>
      <p:sp>
        <p:nvSpPr>
          <p:cNvPr id="268" name="Google Shape;268;p27"/>
          <p:cNvSpPr txBox="1"/>
          <p:nvPr/>
        </p:nvSpPr>
        <p:spPr>
          <a:xfrm>
            <a:off x="4314450" y="406225"/>
            <a:ext cx="4285200" cy="85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Additional benefits over cards and cash</a:t>
            </a:r>
            <a:endParaRPr b="1" sz="3000">
              <a:solidFill>
                <a:srgbClr val="434343"/>
              </a:solidFill>
              <a:latin typeface="Rubik"/>
              <a:ea typeface="Rubik"/>
              <a:cs typeface="Rubik"/>
              <a:sym typeface="Rubik"/>
            </a:endParaRPr>
          </a:p>
        </p:txBody>
      </p:sp>
      <p:pic>
        <p:nvPicPr>
          <p:cNvPr id="269" name="Google Shape;269;p27"/>
          <p:cNvPicPr preferRelativeResize="0"/>
          <p:nvPr/>
        </p:nvPicPr>
        <p:blipFill rotWithShape="1">
          <a:blip r:embed="rId4">
            <a:alphaModFix/>
          </a:blip>
          <a:srcRect b="19074" l="25486" r="41507" t="11538"/>
          <a:stretch/>
        </p:blipFill>
        <p:spPr>
          <a:xfrm>
            <a:off x="0" y="-2"/>
            <a:ext cx="3669802" cy="5143501"/>
          </a:xfrm>
          <a:prstGeom prst="rect">
            <a:avLst/>
          </a:prstGeom>
          <a:noFill/>
          <a:ln>
            <a:noFill/>
          </a:ln>
        </p:spPr>
      </p:pic>
      <p:pic>
        <p:nvPicPr>
          <p:cNvPr id="270" name="Google Shape;270;p27"/>
          <p:cNvPicPr preferRelativeResize="0"/>
          <p:nvPr/>
        </p:nvPicPr>
        <p:blipFill rotWithShape="1">
          <a:blip r:embed="rId5">
            <a:alphaModFix/>
          </a:blip>
          <a:srcRect b="0" l="38925" r="10964" t="0"/>
          <a:stretch/>
        </p:blipFill>
        <p:spPr>
          <a:xfrm>
            <a:off x="0" y="0"/>
            <a:ext cx="3866074" cy="5143501"/>
          </a:xfrm>
          <a:prstGeom prst="rect">
            <a:avLst/>
          </a:prstGeom>
          <a:noFill/>
          <a:ln>
            <a:noFill/>
          </a:ln>
        </p:spPr>
      </p:pic>
      <p:pic>
        <p:nvPicPr>
          <p:cNvPr id="271" name="Google Shape;271;p27"/>
          <p:cNvPicPr preferRelativeResize="0"/>
          <p:nvPr/>
        </p:nvPicPr>
        <p:blipFill rotWithShape="1">
          <a:blip r:embed="rId6">
            <a:alphaModFix/>
          </a:blip>
          <a:srcRect b="0" l="36391" r="4038" t="0"/>
          <a:stretch/>
        </p:blipFill>
        <p:spPr>
          <a:xfrm>
            <a:off x="0" y="0"/>
            <a:ext cx="3866076" cy="5143500"/>
          </a:xfrm>
          <a:prstGeom prst="rect">
            <a:avLst/>
          </a:prstGeom>
          <a:noFill/>
          <a:ln>
            <a:noFill/>
          </a:ln>
        </p:spPr>
      </p:pic>
      <p:sp>
        <p:nvSpPr>
          <p:cNvPr id="272" name="Google Shape;272;p27"/>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273" name="Google Shape;273;p27"/>
          <p:cNvPicPr preferRelativeResize="0"/>
          <p:nvPr/>
        </p:nvPicPr>
        <p:blipFill>
          <a:blip r:embed="rId7">
            <a:alphaModFix/>
          </a:blip>
          <a:stretch>
            <a:fillRect/>
          </a:stretch>
        </p:blipFill>
        <p:spPr>
          <a:xfrm>
            <a:off x="7801519" y="4715600"/>
            <a:ext cx="211885" cy="2119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8"/>
          <p:cNvPicPr preferRelativeResize="0"/>
          <p:nvPr/>
        </p:nvPicPr>
        <p:blipFill rotWithShape="1">
          <a:blip r:embed="rId3">
            <a:alphaModFix/>
          </a:blip>
          <a:srcRect b="284" l="22361" r="5456" t="89016"/>
          <a:stretch/>
        </p:blipFill>
        <p:spPr>
          <a:xfrm>
            <a:off x="7975" y="4497400"/>
            <a:ext cx="3269500" cy="646098"/>
          </a:xfrm>
          <a:prstGeom prst="rect">
            <a:avLst/>
          </a:prstGeom>
          <a:noFill/>
          <a:ln>
            <a:noFill/>
          </a:ln>
        </p:spPr>
      </p:pic>
      <p:pic>
        <p:nvPicPr>
          <p:cNvPr id="279" name="Google Shape;279;p28"/>
          <p:cNvPicPr preferRelativeResize="0"/>
          <p:nvPr/>
        </p:nvPicPr>
        <p:blipFill rotWithShape="1">
          <a:blip r:embed="rId3">
            <a:alphaModFix/>
          </a:blip>
          <a:srcRect b="2829" l="22360" r="0" t="12201"/>
          <a:stretch/>
        </p:blipFill>
        <p:spPr>
          <a:xfrm>
            <a:off x="0" y="0"/>
            <a:ext cx="3309375" cy="4828602"/>
          </a:xfrm>
          <a:prstGeom prst="rect">
            <a:avLst/>
          </a:prstGeom>
          <a:noFill/>
          <a:ln>
            <a:noFill/>
          </a:ln>
        </p:spPr>
      </p:pic>
      <p:sp>
        <p:nvSpPr>
          <p:cNvPr id="280" name="Google Shape;280;p28"/>
          <p:cNvSpPr/>
          <p:nvPr/>
        </p:nvSpPr>
        <p:spPr>
          <a:xfrm>
            <a:off x="2620550" y="76200"/>
            <a:ext cx="696900" cy="5143500"/>
          </a:xfrm>
          <a:prstGeom prst="rect">
            <a:avLst/>
          </a:prstGeom>
          <a:gradFill>
            <a:gsLst>
              <a:gs pos="0">
                <a:srgbClr val="FFFFFF">
                  <a:alpha val="0"/>
                </a:srgbClr>
              </a:gs>
              <a:gs pos="48000">
                <a:srgbClr val="FFFFFF"/>
              </a:gs>
              <a:gs pos="100000">
                <a:srgbClr val="FF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4524792" y="805575"/>
            <a:ext cx="1904100" cy="327300"/>
          </a:xfrm>
          <a:prstGeom prst="chevron">
            <a:avLst>
              <a:gd fmla="val 22682"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ubik Light"/>
                <a:ea typeface="Rubik Light"/>
                <a:cs typeface="Rubik Light"/>
                <a:sym typeface="Rubik Light"/>
              </a:rPr>
              <a:t>Pay through browser</a:t>
            </a:r>
            <a:endParaRPr sz="900">
              <a:solidFill>
                <a:srgbClr val="FFFFFF"/>
              </a:solidFill>
              <a:latin typeface="Rubik Light"/>
              <a:ea typeface="Rubik Light"/>
              <a:cs typeface="Rubik Light"/>
              <a:sym typeface="Rubik Light"/>
            </a:endParaRPr>
          </a:p>
        </p:txBody>
      </p:sp>
      <p:sp>
        <p:nvSpPr>
          <p:cNvPr id="282" name="Google Shape;282;p28"/>
          <p:cNvSpPr/>
          <p:nvPr/>
        </p:nvSpPr>
        <p:spPr>
          <a:xfrm>
            <a:off x="6429037" y="805575"/>
            <a:ext cx="1904100" cy="327300"/>
          </a:xfrm>
          <a:prstGeom prst="chevron">
            <a:avLst>
              <a:gd fmla="val 20195"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ubik Light"/>
                <a:ea typeface="Rubik Light"/>
                <a:cs typeface="Rubik Light"/>
                <a:sym typeface="Rubik Light"/>
              </a:rPr>
              <a:t>Vendor and customer get instant confirmation</a:t>
            </a:r>
            <a:endParaRPr>
              <a:solidFill>
                <a:srgbClr val="FFFFFF"/>
              </a:solidFill>
              <a:latin typeface="Rubik Light"/>
              <a:ea typeface="Rubik Light"/>
              <a:cs typeface="Rubik Light"/>
              <a:sym typeface="Rubik Light"/>
            </a:endParaRPr>
          </a:p>
        </p:txBody>
      </p:sp>
      <p:grpSp>
        <p:nvGrpSpPr>
          <p:cNvPr id="283" name="Google Shape;283;p28"/>
          <p:cNvGrpSpPr/>
          <p:nvPr/>
        </p:nvGrpSpPr>
        <p:grpSpPr>
          <a:xfrm>
            <a:off x="6539728" y="1221589"/>
            <a:ext cx="1611339" cy="3488950"/>
            <a:chOff x="6908568" y="308486"/>
            <a:chExt cx="1902407" cy="4119185"/>
          </a:xfrm>
        </p:grpSpPr>
        <p:grpSp>
          <p:nvGrpSpPr>
            <p:cNvPr id="284" name="Google Shape;284;p28"/>
            <p:cNvGrpSpPr/>
            <p:nvPr/>
          </p:nvGrpSpPr>
          <p:grpSpPr>
            <a:xfrm>
              <a:off x="6908568" y="308486"/>
              <a:ext cx="1902407" cy="4119185"/>
              <a:chOff x="6844526" y="100700"/>
              <a:chExt cx="2234708" cy="4838700"/>
            </a:xfrm>
          </p:grpSpPr>
          <p:pic>
            <p:nvPicPr>
              <p:cNvPr id="285" name="Google Shape;285;p28"/>
              <p:cNvPicPr preferRelativeResize="0"/>
              <p:nvPr/>
            </p:nvPicPr>
            <p:blipFill>
              <a:blip r:embed="rId4">
                <a:alphaModFix/>
              </a:blip>
              <a:stretch>
                <a:fillRect/>
              </a:stretch>
            </p:blipFill>
            <p:spPr>
              <a:xfrm>
                <a:off x="6844526" y="100700"/>
                <a:ext cx="2234700" cy="4838700"/>
              </a:xfrm>
              <a:prstGeom prst="roundRect">
                <a:avLst>
                  <a:gd fmla="val 7156" name="adj"/>
                </a:avLst>
              </a:prstGeom>
              <a:noFill/>
              <a:ln cap="flat" cmpd="sng" w="9525">
                <a:solidFill>
                  <a:srgbClr val="D8E5EC"/>
                </a:solidFill>
                <a:prstDash val="solid"/>
                <a:round/>
                <a:headEnd len="sm" w="sm" type="none"/>
                <a:tailEnd len="sm" w="sm" type="none"/>
              </a:ln>
            </p:spPr>
          </p:pic>
          <p:sp>
            <p:nvSpPr>
              <p:cNvPr id="286" name="Google Shape;286;p28"/>
              <p:cNvSpPr/>
              <p:nvPr/>
            </p:nvSpPr>
            <p:spPr>
              <a:xfrm>
                <a:off x="6844534" y="672535"/>
                <a:ext cx="2234700" cy="37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8"/>
            <p:cNvSpPr/>
            <p:nvPr/>
          </p:nvSpPr>
          <p:spPr>
            <a:xfrm>
              <a:off x="6915522" y="811663"/>
              <a:ext cx="1888500" cy="3209100"/>
            </a:xfrm>
            <a:prstGeom prst="roundRect">
              <a:avLst>
                <a:gd fmla="val 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txBox="1"/>
            <p:nvPr/>
          </p:nvSpPr>
          <p:spPr>
            <a:xfrm>
              <a:off x="7518169" y="1076313"/>
              <a:ext cx="900000" cy="119700"/>
            </a:xfrm>
            <a:prstGeom prst="rect">
              <a:avLst/>
            </a:prstGeom>
            <a:solidFill>
              <a:srgbClr val="E2E2E2"/>
            </a:solid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434343"/>
                  </a:solidFill>
                </a:rPr>
                <a:t>qr-payments.com</a:t>
              </a:r>
              <a:endParaRPr sz="800">
                <a:solidFill>
                  <a:srgbClr val="434343"/>
                </a:solidFill>
              </a:endParaRPr>
            </a:p>
          </p:txBody>
        </p:sp>
        <p:grpSp>
          <p:nvGrpSpPr>
            <p:cNvPr id="289" name="Google Shape;289;p28"/>
            <p:cNvGrpSpPr/>
            <p:nvPr/>
          </p:nvGrpSpPr>
          <p:grpSpPr>
            <a:xfrm>
              <a:off x="7421725" y="1111055"/>
              <a:ext cx="50700" cy="60183"/>
              <a:chOff x="5855500" y="492917"/>
              <a:chExt cx="50700" cy="60183"/>
            </a:xfrm>
          </p:grpSpPr>
          <p:sp>
            <p:nvSpPr>
              <p:cNvPr id="290" name="Google Shape;290;p28"/>
              <p:cNvSpPr/>
              <p:nvPr/>
            </p:nvSpPr>
            <p:spPr>
              <a:xfrm>
                <a:off x="5855500" y="508400"/>
                <a:ext cx="50700" cy="447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5865400" y="492917"/>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8"/>
            <p:cNvSpPr txBox="1"/>
            <p:nvPr/>
          </p:nvSpPr>
          <p:spPr>
            <a:xfrm>
              <a:off x="7482372" y="2495538"/>
              <a:ext cx="754800" cy="208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0C8B00"/>
                  </a:solidFill>
                  <a:latin typeface="Courier New"/>
                  <a:ea typeface="Courier New"/>
                  <a:cs typeface="Courier New"/>
                  <a:sym typeface="Courier New"/>
                </a:rPr>
                <a:t>PAID</a:t>
              </a:r>
              <a:endParaRPr b="1" sz="1600">
                <a:solidFill>
                  <a:srgbClr val="0C8B00"/>
                </a:solidFill>
                <a:latin typeface="Courier New"/>
                <a:ea typeface="Courier New"/>
                <a:cs typeface="Courier New"/>
                <a:sym typeface="Courier New"/>
              </a:endParaRPr>
            </a:p>
          </p:txBody>
        </p:sp>
        <p:pic>
          <p:nvPicPr>
            <p:cNvPr id="293" name="Google Shape;293;p28"/>
            <p:cNvPicPr preferRelativeResize="0"/>
            <p:nvPr/>
          </p:nvPicPr>
          <p:blipFill rotWithShape="1">
            <a:blip r:embed="rId5">
              <a:alphaModFix/>
            </a:blip>
            <a:srcRect b="0" l="0" r="0" t="12990"/>
            <a:stretch/>
          </p:blipFill>
          <p:spPr>
            <a:xfrm>
              <a:off x="7006797" y="854625"/>
              <a:ext cx="1705950" cy="1532150"/>
            </a:xfrm>
            <a:prstGeom prst="rect">
              <a:avLst/>
            </a:prstGeom>
            <a:noFill/>
            <a:ln>
              <a:noFill/>
            </a:ln>
            <a:effectLst>
              <a:outerShdw blurRad="142875" rotWithShape="0" algn="bl" dir="6240000" dist="19050">
                <a:srgbClr val="999999">
                  <a:alpha val="50000"/>
                </a:srgbClr>
              </a:outerShdw>
            </a:effectLst>
          </p:spPr>
        </p:pic>
        <p:sp>
          <p:nvSpPr>
            <p:cNvPr id="294" name="Google Shape;294;p28"/>
            <p:cNvSpPr txBox="1"/>
            <p:nvPr/>
          </p:nvSpPr>
          <p:spPr>
            <a:xfrm>
              <a:off x="7236475" y="1901666"/>
              <a:ext cx="1220400" cy="313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Courier New"/>
                  <a:ea typeface="Courier New"/>
                  <a:cs typeface="Courier New"/>
                  <a:sym typeface="Courier New"/>
                </a:rPr>
                <a:t>TOTAL </a:t>
              </a:r>
              <a:r>
                <a:rPr b="1" lang="en" sz="1600">
                  <a:latin typeface="Courier New"/>
                  <a:ea typeface="Courier New"/>
                  <a:cs typeface="Courier New"/>
                  <a:sym typeface="Courier New"/>
                </a:rPr>
                <a:t>$56.76</a:t>
              </a:r>
              <a:endParaRPr b="1" sz="1600">
                <a:latin typeface="Courier New"/>
                <a:ea typeface="Courier New"/>
                <a:cs typeface="Courier New"/>
                <a:sym typeface="Courier New"/>
              </a:endParaRPr>
            </a:p>
          </p:txBody>
        </p:sp>
        <p:sp>
          <p:nvSpPr>
            <p:cNvPr id="295" name="Google Shape;295;p28"/>
            <p:cNvSpPr txBox="1"/>
            <p:nvPr/>
          </p:nvSpPr>
          <p:spPr>
            <a:xfrm>
              <a:off x="7105885" y="961766"/>
              <a:ext cx="1507800" cy="32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Courier New"/>
                  <a:ea typeface="Courier New"/>
                  <a:cs typeface="Courier New"/>
                  <a:sym typeface="Courier New"/>
                </a:rPr>
                <a:t>EYE OF THAI-GER</a:t>
              </a:r>
              <a:endParaRPr b="1" sz="1000">
                <a:latin typeface="Courier New"/>
                <a:ea typeface="Courier New"/>
                <a:cs typeface="Courier New"/>
                <a:sym typeface="Courier New"/>
              </a:endParaRPr>
            </a:p>
            <a:p>
              <a:pPr indent="0" lvl="0" marL="0" rtl="0" algn="ctr">
                <a:spcBef>
                  <a:spcPts val="0"/>
                </a:spcBef>
                <a:spcAft>
                  <a:spcPts val="0"/>
                </a:spcAft>
                <a:buNone/>
              </a:pPr>
              <a:r>
                <a:rPr b="1" lang="en">
                  <a:latin typeface="Courier New"/>
                  <a:ea typeface="Courier New"/>
                  <a:cs typeface="Courier New"/>
                  <a:sym typeface="Courier New"/>
                </a:rPr>
                <a:t>$47.31</a:t>
              </a:r>
              <a:endParaRPr b="1">
                <a:latin typeface="Courier New"/>
                <a:ea typeface="Courier New"/>
                <a:cs typeface="Courier New"/>
                <a:sym typeface="Courier New"/>
              </a:endParaRPr>
            </a:p>
          </p:txBody>
        </p:sp>
        <p:pic>
          <p:nvPicPr>
            <p:cNvPr id="296" name="Google Shape;296;p28"/>
            <p:cNvPicPr preferRelativeResize="0"/>
            <p:nvPr/>
          </p:nvPicPr>
          <p:blipFill rotWithShape="1">
            <a:blip r:embed="rId6">
              <a:alphaModFix/>
            </a:blip>
            <a:srcRect b="52898" l="7168" r="4445" t="10409"/>
            <a:stretch/>
          </p:blipFill>
          <p:spPr>
            <a:xfrm>
              <a:off x="7105876" y="1322663"/>
              <a:ext cx="1507800" cy="393000"/>
            </a:xfrm>
            <a:prstGeom prst="rect">
              <a:avLst/>
            </a:prstGeom>
            <a:noFill/>
            <a:ln>
              <a:noFill/>
            </a:ln>
          </p:spPr>
        </p:pic>
        <p:pic>
          <p:nvPicPr>
            <p:cNvPr id="297" name="Google Shape;297;p28"/>
            <p:cNvPicPr preferRelativeResize="0"/>
            <p:nvPr/>
          </p:nvPicPr>
          <p:blipFill>
            <a:blip r:embed="rId7">
              <a:alphaModFix/>
            </a:blip>
            <a:stretch>
              <a:fillRect/>
            </a:stretch>
          </p:blipFill>
          <p:spPr>
            <a:xfrm>
              <a:off x="7329347" y="2788331"/>
              <a:ext cx="1060850" cy="1060850"/>
            </a:xfrm>
            <a:prstGeom prst="rect">
              <a:avLst/>
            </a:prstGeom>
            <a:noFill/>
            <a:ln>
              <a:noFill/>
            </a:ln>
          </p:spPr>
        </p:pic>
        <p:cxnSp>
          <p:nvCxnSpPr>
            <p:cNvPr id="298" name="Google Shape;298;p28"/>
            <p:cNvCxnSpPr/>
            <p:nvPr/>
          </p:nvCxnSpPr>
          <p:spPr>
            <a:xfrm>
              <a:off x="7115125" y="1816264"/>
              <a:ext cx="1503000" cy="0"/>
            </a:xfrm>
            <a:prstGeom prst="straightConnector1">
              <a:avLst/>
            </a:prstGeom>
            <a:noFill/>
            <a:ln cap="flat" cmpd="sng" w="9525">
              <a:solidFill>
                <a:srgbClr val="B7B7B7"/>
              </a:solidFill>
              <a:prstDash val="lgDash"/>
              <a:round/>
              <a:headEnd len="med" w="med" type="none"/>
              <a:tailEnd len="med" w="med" type="none"/>
            </a:ln>
          </p:spPr>
        </p:cxnSp>
        <p:grpSp>
          <p:nvGrpSpPr>
            <p:cNvPr id="299" name="Google Shape;299;p28"/>
            <p:cNvGrpSpPr/>
            <p:nvPr/>
          </p:nvGrpSpPr>
          <p:grpSpPr>
            <a:xfrm>
              <a:off x="7567853" y="598265"/>
              <a:ext cx="776100" cy="119700"/>
              <a:chOff x="5374173" y="581350"/>
              <a:chExt cx="776100" cy="119700"/>
            </a:xfrm>
          </p:grpSpPr>
          <p:sp>
            <p:nvSpPr>
              <p:cNvPr id="300" name="Google Shape;300;p28"/>
              <p:cNvSpPr txBox="1"/>
              <p:nvPr/>
            </p:nvSpPr>
            <p:spPr>
              <a:xfrm>
                <a:off x="5374173" y="581350"/>
                <a:ext cx="776100" cy="119700"/>
              </a:xfrm>
              <a:prstGeom prst="rect">
                <a:avLst/>
              </a:prstGeom>
              <a:solidFill>
                <a:srgbClr val="E2E2E2"/>
              </a:solidFill>
              <a:ln>
                <a:noFill/>
              </a:ln>
            </p:spPr>
            <p:txBody>
              <a:bodyPr anchorCtr="0" anchor="t" bIns="0" lIns="0" spcFirstLastPara="1" rIns="0" wrap="square" tIns="0">
                <a:noAutofit/>
              </a:bodyPr>
              <a:lstStyle/>
              <a:p>
                <a:pPr indent="0" lvl="0" marL="0" rtl="0" algn="ctr">
                  <a:spcBef>
                    <a:spcPts val="0"/>
                  </a:spcBef>
                  <a:spcAft>
                    <a:spcPts val="0"/>
                  </a:spcAft>
                  <a:buNone/>
                </a:pPr>
                <a:r>
                  <a:rPr lang="en" sz="700">
                    <a:solidFill>
                      <a:srgbClr val="434343"/>
                    </a:solidFill>
                  </a:rPr>
                  <a:t>qr-code.io</a:t>
                </a:r>
                <a:endParaRPr sz="700">
                  <a:solidFill>
                    <a:srgbClr val="434343"/>
                  </a:solidFill>
                </a:endParaRPr>
              </a:p>
            </p:txBody>
          </p:sp>
          <p:grpSp>
            <p:nvGrpSpPr>
              <p:cNvPr id="301" name="Google Shape;301;p28"/>
              <p:cNvGrpSpPr/>
              <p:nvPr/>
            </p:nvGrpSpPr>
            <p:grpSpPr>
              <a:xfrm>
                <a:off x="5419661" y="621487"/>
                <a:ext cx="50700" cy="63758"/>
                <a:chOff x="5886136" y="477599"/>
                <a:chExt cx="50700" cy="63758"/>
              </a:xfrm>
            </p:grpSpPr>
            <p:sp>
              <p:nvSpPr>
                <p:cNvPr id="302" name="Google Shape;302;p28"/>
                <p:cNvSpPr/>
                <p:nvPr/>
              </p:nvSpPr>
              <p:spPr>
                <a:xfrm>
                  <a:off x="5886136" y="496657"/>
                  <a:ext cx="50700" cy="447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5896036" y="477599"/>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04" name="Google Shape;304;p28"/>
            <p:cNvPicPr preferRelativeResize="0"/>
            <p:nvPr/>
          </p:nvPicPr>
          <p:blipFill rotWithShape="1">
            <a:blip r:embed="rId8">
              <a:alphaModFix/>
            </a:blip>
            <a:srcRect b="20379" l="7944" r="3087" t="1176"/>
            <a:stretch/>
          </p:blipFill>
          <p:spPr>
            <a:xfrm>
              <a:off x="6908575" y="811675"/>
              <a:ext cx="1902300" cy="3447900"/>
            </a:xfrm>
            <a:prstGeom prst="roundRect">
              <a:avLst>
                <a:gd fmla="val 0" name="adj"/>
              </a:avLst>
            </a:prstGeom>
            <a:noFill/>
            <a:ln>
              <a:noFill/>
            </a:ln>
          </p:spPr>
        </p:pic>
        <p:sp>
          <p:nvSpPr>
            <p:cNvPr id="305" name="Google Shape;305;p28"/>
            <p:cNvSpPr/>
            <p:nvPr/>
          </p:nvSpPr>
          <p:spPr>
            <a:xfrm>
              <a:off x="6911280" y="4056970"/>
              <a:ext cx="1899600" cy="369900"/>
            </a:xfrm>
            <a:prstGeom prst="roundRect">
              <a:avLst>
                <a:gd fmla="val 31409" name="adj"/>
              </a:avLst>
            </a:prstGeom>
            <a:solidFill>
              <a:srgbClr val="D8E5EC"/>
            </a:solidFill>
            <a:ln>
              <a:noFill/>
            </a:ln>
          </p:spPr>
          <p:txBody>
            <a:bodyPr anchorCtr="0" anchor="ctr" bIns="91425" lIns="45700" spcFirstLastPara="1" rIns="45700" wrap="square" tIns="0">
              <a:noAutofit/>
            </a:bodyPr>
            <a:lstStyle/>
            <a:p>
              <a:pPr indent="0" lvl="0" marL="0" rtl="0" algn="ctr">
                <a:spcBef>
                  <a:spcPts val="0"/>
                </a:spcBef>
                <a:spcAft>
                  <a:spcPts val="0"/>
                </a:spcAft>
                <a:buNone/>
              </a:pPr>
              <a:r>
                <a:rPr lang="en" sz="700">
                  <a:solidFill>
                    <a:srgbClr val="666666"/>
                  </a:solidFill>
                  <a:latin typeface="Rubik"/>
                  <a:ea typeface="Rubik"/>
                  <a:cs typeface="Rubik"/>
                  <a:sym typeface="Rubik"/>
                </a:rPr>
                <a:t>We’ve notified your server, so you can leave whenever you’re ready.</a:t>
              </a:r>
              <a:endParaRPr sz="700">
                <a:solidFill>
                  <a:srgbClr val="666666"/>
                </a:solidFill>
                <a:latin typeface="Rubik"/>
                <a:ea typeface="Rubik"/>
                <a:cs typeface="Rubik"/>
                <a:sym typeface="Rubik"/>
              </a:endParaRPr>
            </a:p>
          </p:txBody>
        </p:sp>
      </p:grpSp>
      <p:grpSp>
        <p:nvGrpSpPr>
          <p:cNvPr id="306" name="Google Shape;306;p28"/>
          <p:cNvGrpSpPr/>
          <p:nvPr/>
        </p:nvGrpSpPr>
        <p:grpSpPr>
          <a:xfrm>
            <a:off x="4630464" y="1246951"/>
            <a:ext cx="1606181" cy="3469178"/>
            <a:chOff x="4686100" y="308486"/>
            <a:chExt cx="1907125" cy="4119185"/>
          </a:xfrm>
        </p:grpSpPr>
        <p:grpSp>
          <p:nvGrpSpPr>
            <p:cNvPr id="307" name="Google Shape;307;p28"/>
            <p:cNvGrpSpPr/>
            <p:nvPr/>
          </p:nvGrpSpPr>
          <p:grpSpPr>
            <a:xfrm>
              <a:off x="4690818" y="308486"/>
              <a:ext cx="1902407" cy="4119185"/>
              <a:chOff x="6844526" y="100700"/>
              <a:chExt cx="2234708" cy="4838700"/>
            </a:xfrm>
          </p:grpSpPr>
          <p:pic>
            <p:nvPicPr>
              <p:cNvPr id="308" name="Google Shape;308;p28"/>
              <p:cNvPicPr preferRelativeResize="0"/>
              <p:nvPr/>
            </p:nvPicPr>
            <p:blipFill>
              <a:blip r:embed="rId4">
                <a:alphaModFix/>
              </a:blip>
              <a:stretch>
                <a:fillRect/>
              </a:stretch>
            </p:blipFill>
            <p:spPr>
              <a:xfrm>
                <a:off x="6844526" y="100700"/>
                <a:ext cx="2234700" cy="4838700"/>
              </a:xfrm>
              <a:prstGeom prst="roundRect">
                <a:avLst>
                  <a:gd fmla="val 7156" name="adj"/>
                </a:avLst>
              </a:prstGeom>
              <a:noFill/>
              <a:ln cap="flat" cmpd="sng" w="9525">
                <a:solidFill>
                  <a:srgbClr val="D8E5EC"/>
                </a:solidFill>
                <a:prstDash val="solid"/>
                <a:round/>
                <a:headEnd len="sm" w="sm" type="none"/>
                <a:tailEnd len="sm" w="sm" type="none"/>
              </a:ln>
            </p:spPr>
          </p:pic>
          <p:sp>
            <p:nvSpPr>
              <p:cNvPr id="309" name="Google Shape;309;p28"/>
              <p:cNvSpPr/>
              <p:nvPr/>
            </p:nvSpPr>
            <p:spPr>
              <a:xfrm>
                <a:off x="6844534" y="672535"/>
                <a:ext cx="2234700" cy="3780900"/>
              </a:xfrm>
              <a:prstGeom prst="rect">
                <a:avLst/>
              </a:prstGeom>
              <a:solidFill>
                <a:srgbClr val="FFFFFF"/>
              </a:solidFill>
              <a:ln cap="flat" cmpd="sng" w="9525">
                <a:solidFill>
                  <a:srgbClr val="D8E5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8"/>
            <p:cNvSpPr/>
            <p:nvPr/>
          </p:nvSpPr>
          <p:spPr>
            <a:xfrm>
              <a:off x="4690825" y="811663"/>
              <a:ext cx="1888500" cy="3209100"/>
            </a:xfrm>
            <a:prstGeom prst="roundRect">
              <a:avLst>
                <a:gd fmla="val 0" name="adj"/>
              </a:avLst>
            </a:prstGeom>
            <a:solidFill>
              <a:srgbClr val="F3F3F3"/>
            </a:solidFill>
            <a:ln cap="flat" cmpd="sng" w="9525">
              <a:solidFill>
                <a:srgbClr val="D8E5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8"/>
            <p:cNvPicPr preferRelativeResize="0"/>
            <p:nvPr/>
          </p:nvPicPr>
          <p:blipFill rotWithShape="1">
            <a:blip r:embed="rId5">
              <a:alphaModFix/>
            </a:blip>
            <a:srcRect b="0" l="0" r="0" t="12990"/>
            <a:stretch/>
          </p:blipFill>
          <p:spPr>
            <a:xfrm>
              <a:off x="4789050" y="854625"/>
              <a:ext cx="1705950" cy="1532150"/>
            </a:xfrm>
            <a:prstGeom prst="rect">
              <a:avLst/>
            </a:prstGeom>
            <a:noFill/>
            <a:ln cap="flat" cmpd="sng" w="9525">
              <a:solidFill>
                <a:srgbClr val="D8E5EC"/>
              </a:solidFill>
              <a:prstDash val="solid"/>
              <a:round/>
              <a:headEnd len="sm" w="sm" type="none"/>
              <a:tailEnd len="sm" w="sm" type="none"/>
            </a:ln>
            <a:effectLst>
              <a:outerShdw blurRad="142875" rotWithShape="0" algn="bl" dir="6240000" dist="19050">
                <a:srgbClr val="999999">
                  <a:alpha val="50000"/>
                </a:srgbClr>
              </a:outerShdw>
            </a:effectLst>
          </p:spPr>
        </p:pic>
        <p:grpSp>
          <p:nvGrpSpPr>
            <p:cNvPr id="312" name="Google Shape;312;p28"/>
            <p:cNvGrpSpPr/>
            <p:nvPr/>
          </p:nvGrpSpPr>
          <p:grpSpPr>
            <a:xfrm>
              <a:off x="5304401" y="598994"/>
              <a:ext cx="776100" cy="119700"/>
              <a:chOff x="5304401" y="598994"/>
              <a:chExt cx="776100" cy="119700"/>
            </a:xfrm>
          </p:grpSpPr>
          <p:sp>
            <p:nvSpPr>
              <p:cNvPr id="313" name="Google Shape;313;p28"/>
              <p:cNvSpPr txBox="1"/>
              <p:nvPr/>
            </p:nvSpPr>
            <p:spPr>
              <a:xfrm>
                <a:off x="5304401" y="598994"/>
                <a:ext cx="776100" cy="119700"/>
              </a:xfrm>
              <a:prstGeom prst="rect">
                <a:avLst/>
              </a:prstGeom>
              <a:solidFill>
                <a:srgbClr val="E2E2E2"/>
              </a:solidFill>
              <a:ln cap="flat" cmpd="sng" w="9525">
                <a:solidFill>
                  <a:srgbClr val="D8E5EC"/>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rgbClr val="434343"/>
                    </a:solidFill>
                  </a:rPr>
                  <a:t>qr-code.io</a:t>
                </a:r>
                <a:endParaRPr sz="700">
                  <a:solidFill>
                    <a:srgbClr val="434343"/>
                  </a:solidFill>
                </a:endParaRPr>
              </a:p>
            </p:txBody>
          </p:sp>
          <p:grpSp>
            <p:nvGrpSpPr>
              <p:cNvPr id="314" name="Google Shape;314;p28"/>
              <p:cNvGrpSpPr/>
              <p:nvPr/>
            </p:nvGrpSpPr>
            <p:grpSpPr>
              <a:xfrm>
                <a:off x="5364377" y="636805"/>
                <a:ext cx="50700" cy="63758"/>
                <a:chOff x="5830852" y="492917"/>
                <a:chExt cx="50700" cy="63758"/>
              </a:xfrm>
            </p:grpSpPr>
            <p:sp>
              <p:nvSpPr>
                <p:cNvPr id="315" name="Google Shape;315;p28"/>
                <p:cNvSpPr/>
                <p:nvPr/>
              </p:nvSpPr>
              <p:spPr>
                <a:xfrm>
                  <a:off x="5830852" y="511975"/>
                  <a:ext cx="50700" cy="44700"/>
                </a:xfrm>
                <a:prstGeom prst="roundRect">
                  <a:avLst>
                    <a:gd fmla="val 16667" name="adj"/>
                  </a:avLst>
                </a:prstGeom>
                <a:solidFill>
                  <a:srgbClr val="434343"/>
                </a:solidFill>
                <a:ln cap="flat" cmpd="sng" w="9525">
                  <a:solidFill>
                    <a:srgbClr val="D8E5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5840752" y="492917"/>
                  <a:ext cx="30900" cy="33300"/>
                </a:xfrm>
                <a:prstGeom prst="roundRect">
                  <a:avLst>
                    <a:gd fmla="val 50000" name="adj"/>
                  </a:avLst>
                </a:prstGeom>
                <a:noFill/>
                <a:ln cap="flat" cmpd="sng" w="9525">
                  <a:solidFill>
                    <a:srgbClr val="D8E5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7" name="Google Shape;317;p28"/>
            <p:cNvSpPr txBox="1"/>
            <p:nvPr/>
          </p:nvSpPr>
          <p:spPr>
            <a:xfrm>
              <a:off x="4897335" y="961816"/>
              <a:ext cx="1507800" cy="327300"/>
            </a:xfrm>
            <a:prstGeom prst="rect">
              <a:avLst/>
            </a:prstGeom>
            <a:noFill/>
            <a:ln cap="flat" cmpd="sng" w="9525">
              <a:solidFill>
                <a:srgbClr val="D8E5EC"/>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b="1" lang="en" sz="1000">
                  <a:latin typeface="Courier New"/>
                  <a:ea typeface="Courier New"/>
                  <a:cs typeface="Courier New"/>
                  <a:sym typeface="Courier New"/>
                </a:rPr>
                <a:t>EYE OF THAI-GER</a:t>
              </a:r>
              <a:endParaRPr b="1" sz="1000">
                <a:latin typeface="Courier New"/>
                <a:ea typeface="Courier New"/>
                <a:cs typeface="Courier New"/>
                <a:sym typeface="Courier New"/>
              </a:endParaRPr>
            </a:p>
            <a:p>
              <a:pPr indent="0" lvl="0" marL="0" rtl="0" algn="ctr">
                <a:spcBef>
                  <a:spcPts val="0"/>
                </a:spcBef>
                <a:spcAft>
                  <a:spcPts val="0"/>
                </a:spcAft>
                <a:buNone/>
              </a:pPr>
              <a:r>
                <a:rPr b="1" lang="en">
                  <a:latin typeface="Courier New"/>
                  <a:ea typeface="Courier New"/>
                  <a:cs typeface="Courier New"/>
                  <a:sym typeface="Courier New"/>
                </a:rPr>
                <a:t>$47.31</a:t>
              </a:r>
              <a:endParaRPr b="1">
                <a:latin typeface="Courier New"/>
                <a:ea typeface="Courier New"/>
                <a:cs typeface="Courier New"/>
                <a:sym typeface="Courier New"/>
              </a:endParaRPr>
            </a:p>
          </p:txBody>
        </p:sp>
        <p:pic>
          <p:nvPicPr>
            <p:cNvPr id="318" name="Google Shape;318;p28"/>
            <p:cNvPicPr preferRelativeResize="0"/>
            <p:nvPr/>
          </p:nvPicPr>
          <p:blipFill rotWithShape="1">
            <a:blip r:embed="rId6">
              <a:alphaModFix/>
            </a:blip>
            <a:srcRect b="52898" l="7168" r="4445" t="10409"/>
            <a:stretch/>
          </p:blipFill>
          <p:spPr>
            <a:xfrm>
              <a:off x="4897326" y="1347031"/>
              <a:ext cx="1507800" cy="393000"/>
            </a:xfrm>
            <a:prstGeom prst="rect">
              <a:avLst/>
            </a:prstGeom>
            <a:noFill/>
            <a:ln cap="flat" cmpd="sng" w="9525">
              <a:solidFill>
                <a:srgbClr val="D8E5EC"/>
              </a:solidFill>
              <a:prstDash val="solid"/>
              <a:round/>
              <a:headEnd len="sm" w="sm" type="none"/>
              <a:tailEnd len="sm" w="sm" type="none"/>
            </a:ln>
          </p:spPr>
        </p:pic>
        <p:sp>
          <p:nvSpPr>
            <p:cNvPr id="319" name="Google Shape;319;p28"/>
            <p:cNvSpPr txBox="1"/>
            <p:nvPr/>
          </p:nvSpPr>
          <p:spPr>
            <a:xfrm>
              <a:off x="5018725" y="1901666"/>
              <a:ext cx="1220400" cy="313200"/>
            </a:xfrm>
            <a:prstGeom prst="rect">
              <a:avLst/>
            </a:prstGeom>
            <a:noFill/>
            <a:ln cap="flat" cmpd="sng" w="9525">
              <a:solidFill>
                <a:srgbClr val="D8E5E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Courier New"/>
                  <a:ea typeface="Courier New"/>
                  <a:cs typeface="Courier New"/>
                  <a:sym typeface="Courier New"/>
                </a:rPr>
                <a:t>TOTAL </a:t>
              </a:r>
              <a:r>
                <a:rPr b="1" lang="en" sz="1600">
                  <a:latin typeface="Courier New"/>
                  <a:ea typeface="Courier New"/>
                  <a:cs typeface="Courier New"/>
                  <a:sym typeface="Courier New"/>
                </a:rPr>
                <a:t>$56.76</a:t>
              </a:r>
              <a:endParaRPr b="1" sz="1600">
                <a:latin typeface="Courier New"/>
                <a:ea typeface="Courier New"/>
                <a:cs typeface="Courier New"/>
                <a:sym typeface="Courier New"/>
              </a:endParaRPr>
            </a:p>
          </p:txBody>
        </p:sp>
        <p:grpSp>
          <p:nvGrpSpPr>
            <p:cNvPr id="320" name="Google Shape;320;p28"/>
            <p:cNvGrpSpPr/>
            <p:nvPr/>
          </p:nvGrpSpPr>
          <p:grpSpPr>
            <a:xfrm>
              <a:off x="4853688" y="2486838"/>
              <a:ext cx="1595075" cy="1449337"/>
              <a:chOff x="5434963" y="2342951"/>
              <a:chExt cx="1595075" cy="1449337"/>
            </a:xfrm>
          </p:grpSpPr>
          <p:pic>
            <p:nvPicPr>
              <p:cNvPr id="321" name="Google Shape;321;p28"/>
              <p:cNvPicPr preferRelativeResize="0"/>
              <p:nvPr/>
            </p:nvPicPr>
            <p:blipFill rotWithShape="1">
              <a:blip r:embed="rId9">
                <a:alphaModFix/>
              </a:blip>
              <a:srcRect b="9709" l="768" r="719" t="8357"/>
              <a:stretch/>
            </p:blipFill>
            <p:spPr>
              <a:xfrm>
                <a:off x="5438947" y="2342951"/>
                <a:ext cx="1580400" cy="295800"/>
              </a:xfrm>
              <a:prstGeom prst="roundRect">
                <a:avLst>
                  <a:gd fmla="val 10026" name="adj"/>
                </a:avLst>
              </a:prstGeom>
              <a:noFill/>
              <a:ln cap="flat" cmpd="sng" w="9525">
                <a:solidFill>
                  <a:srgbClr val="D8E5EC"/>
                </a:solidFill>
                <a:prstDash val="solid"/>
                <a:round/>
                <a:headEnd len="sm" w="sm" type="none"/>
                <a:tailEnd len="sm" w="sm" type="none"/>
              </a:ln>
            </p:spPr>
          </p:pic>
          <p:pic>
            <p:nvPicPr>
              <p:cNvPr id="322" name="Google Shape;322;p28"/>
              <p:cNvPicPr preferRelativeResize="0"/>
              <p:nvPr/>
            </p:nvPicPr>
            <p:blipFill rotWithShape="1">
              <a:blip r:embed="rId10">
                <a:alphaModFix/>
              </a:blip>
              <a:srcRect b="68661" l="19076" r="19328" t="16207"/>
              <a:stretch/>
            </p:blipFill>
            <p:spPr>
              <a:xfrm>
                <a:off x="5434963" y="2748163"/>
                <a:ext cx="1584600" cy="275100"/>
              </a:xfrm>
              <a:prstGeom prst="roundRect">
                <a:avLst>
                  <a:gd fmla="val 8819" name="adj"/>
                </a:avLst>
              </a:prstGeom>
              <a:noFill/>
              <a:ln cap="flat" cmpd="sng" w="9525">
                <a:solidFill>
                  <a:srgbClr val="D8E5EC"/>
                </a:solidFill>
                <a:prstDash val="solid"/>
                <a:round/>
                <a:headEnd len="sm" w="sm" type="none"/>
                <a:tailEnd len="sm" w="sm" type="none"/>
              </a:ln>
            </p:spPr>
          </p:pic>
          <p:pic>
            <p:nvPicPr>
              <p:cNvPr id="323" name="Google Shape;323;p28"/>
              <p:cNvPicPr preferRelativeResize="0"/>
              <p:nvPr/>
            </p:nvPicPr>
            <p:blipFill rotWithShape="1">
              <a:blip r:embed="rId10">
                <a:alphaModFix/>
              </a:blip>
              <a:srcRect b="47482" l="19076" r="19328" t="37387"/>
              <a:stretch/>
            </p:blipFill>
            <p:spPr>
              <a:xfrm>
                <a:off x="5434963" y="3132675"/>
                <a:ext cx="1584600" cy="275100"/>
              </a:xfrm>
              <a:prstGeom prst="roundRect">
                <a:avLst>
                  <a:gd fmla="val 8819" name="adj"/>
                </a:avLst>
              </a:prstGeom>
              <a:noFill/>
              <a:ln cap="flat" cmpd="sng" w="9525">
                <a:solidFill>
                  <a:srgbClr val="D8E5EC"/>
                </a:solidFill>
                <a:prstDash val="solid"/>
                <a:round/>
                <a:headEnd len="sm" w="sm" type="none"/>
                <a:tailEnd len="sm" w="sm" type="none"/>
              </a:ln>
            </p:spPr>
          </p:pic>
          <p:grpSp>
            <p:nvGrpSpPr>
              <p:cNvPr id="324" name="Google Shape;324;p28"/>
              <p:cNvGrpSpPr/>
              <p:nvPr/>
            </p:nvGrpSpPr>
            <p:grpSpPr>
              <a:xfrm>
                <a:off x="5445437" y="3517187"/>
                <a:ext cx="1584600" cy="275100"/>
                <a:chOff x="5445437" y="3517187"/>
                <a:chExt cx="1584600" cy="275100"/>
              </a:xfrm>
            </p:grpSpPr>
            <p:sp>
              <p:nvSpPr>
                <p:cNvPr id="325" name="Google Shape;325;p28"/>
                <p:cNvSpPr/>
                <p:nvPr/>
              </p:nvSpPr>
              <p:spPr>
                <a:xfrm>
                  <a:off x="5445437" y="3517187"/>
                  <a:ext cx="1584600" cy="275100"/>
                </a:xfrm>
                <a:prstGeom prst="roundRect">
                  <a:avLst>
                    <a:gd fmla="val 7700" name="adj"/>
                  </a:avLst>
                </a:prstGeom>
                <a:solidFill>
                  <a:srgbClr val="434343"/>
                </a:solidFill>
                <a:ln cap="flat" cmpd="sng" w="9525">
                  <a:solidFill>
                    <a:srgbClr val="D8E5EC"/>
                  </a:solidFill>
                  <a:prstDash val="solid"/>
                  <a:round/>
                  <a:headEnd len="sm" w="sm" type="none"/>
                  <a:tailEnd len="sm" w="sm" type="none"/>
                </a:ln>
              </p:spPr>
              <p:txBody>
                <a:bodyPr anchorCtr="0" anchor="ctr" bIns="91425" lIns="91425" spcFirstLastPara="1" rIns="182875" wrap="square" tIns="91425">
                  <a:noAutofit/>
                </a:bodyPr>
                <a:lstStyle/>
                <a:p>
                  <a:pPr indent="0" lvl="0" marL="0" rtl="0" algn="r">
                    <a:spcBef>
                      <a:spcPts val="0"/>
                    </a:spcBef>
                    <a:spcAft>
                      <a:spcPts val="0"/>
                    </a:spcAft>
                    <a:buNone/>
                  </a:pPr>
                  <a:r>
                    <a:rPr b="1" lang="en" sz="800">
                      <a:solidFill>
                        <a:srgbClr val="F3F3F3"/>
                      </a:solidFill>
                      <a:latin typeface="Oxygen"/>
                      <a:ea typeface="Oxygen"/>
                      <a:cs typeface="Oxygen"/>
                      <a:sym typeface="Oxygen"/>
                    </a:rPr>
                    <a:t>• • • •  • • • •  4658</a:t>
                  </a:r>
                  <a:endParaRPr b="1" sz="800">
                    <a:solidFill>
                      <a:srgbClr val="F3F3F3"/>
                    </a:solidFill>
                    <a:latin typeface="Oxygen"/>
                    <a:ea typeface="Oxygen"/>
                    <a:cs typeface="Oxygen"/>
                    <a:sym typeface="Oxygen"/>
                  </a:endParaRPr>
                </a:p>
              </p:txBody>
            </p:sp>
            <p:grpSp>
              <p:nvGrpSpPr>
                <p:cNvPr id="326" name="Google Shape;326;p28"/>
                <p:cNvGrpSpPr/>
                <p:nvPr/>
              </p:nvGrpSpPr>
              <p:grpSpPr>
                <a:xfrm>
                  <a:off x="5555753" y="3580742"/>
                  <a:ext cx="280200" cy="142200"/>
                  <a:chOff x="5720203" y="3580742"/>
                  <a:chExt cx="280200" cy="142200"/>
                </a:xfrm>
              </p:grpSpPr>
              <p:sp>
                <p:nvSpPr>
                  <p:cNvPr id="327" name="Google Shape;327;p28"/>
                  <p:cNvSpPr/>
                  <p:nvPr/>
                </p:nvSpPr>
                <p:spPr>
                  <a:xfrm>
                    <a:off x="5720203" y="3580742"/>
                    <a:ext cx="280200" cy="142200"/>
                  </a:xfrm>
                  <a:prstGeom prst="roundRect">
                    <a:avLst>
                      <a:gd fmla="val 16667" name="adj"/>
                    </a:avLst>
                  </a:prstGeom>
                  <a:solidFill>
                    <a:srgbClr val="FFFFFF"/>
                  </a:solidFill>
                  <a:ln cap="flat" cmpd="sng" w="9525">
                    <a:solidFill>
                      <a:srgbClr val="D8E5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8"/>
                  <p:cNvPicPr preferRelativeResize="0"/>
                  <p:nvPr/>
                </p:nvPicPr>
                <p:blipFill rotWithShape="1">
                  <a:blip r:embed="rId11">
                    <a:alphaModFix/>
                  </a:blip>
                  <a:srcRect b="28507" l="0" r="0" t="32056"/>
                  <a:stretch/>
                </p:blipFill>
                <p:spPr>
                  <a:xfrm>
                    <a:off x="5744482" y="3609211"/>
                    <a:ext cx="231642" cy="91354"/>
                  </a:xfrm>
                  <a:prstGeom prst="rect">
                    <a:avLst/>
                  </a:prstGeom>
                  <a:noFill/>
                  <a:ln cap="flat" cmpd="sng" w="9525">
                    <a:solidFill>
                      <a:srgbClr val="D8E5EC"/>
                    </a:solidFill>
                    <a:prstDash val="solid"/>
                    <a:round/>
                    <a:headEnd len="sm" w="sm" type="none"/>
                    <a:tailEnd len="sm" w="sm" type="none"/>
                  </a:ln>
                </p:spPr>
              </p:pic>
            </p:grpSp>
          </p:grpSp>
        </p:grpSp>
        <p:cxnSp>
          <p:nvCxnSpPr>
            <p:cNvPr id="329" name="Google Shape;329;p28"/>
            <p:cNvCxnSpPr/>
            <p:nvPr/>
          </p:nvCxnSpPr>
          <p:spPr>
            <a:xfrm>
              <a:off x="4881500" y="1816264"/>
              <a:ext cx="1503000" cy="0"/>
            </a:xfrm>
            <a:prstGeom prst="straightConnector1">
              <a:avLst/>
            </a:prstGeom>
            <a:noFill/>
            <a:ln cap="flat" cmpd="sng" w="9525">
              <a:solidFill>
                <a:srgbClr val="D8E5EC"/>
              </a:solidFill>
              <a:prstDash val="lgDash"/>
              <a:round/>
              <a:headEnd len="med" w="med" type="none"/>
              <a:tailEnd len="med" w="med" type="none"/>
            </a:ln>
          </p:spPr>
        </p:cxnSp>
        <p:sp>
          <p:nvSpPr>
            <p:cNvPr id="330" name="Google Shape;330;p28"/>
            <p:cNvSpPr/>
            <p:nvPr/>
          </p:nvSpPr>
          <p:spPr>
            <a:xfrm>
              <a:off x="4686100" y="802600"/>
              <a:ext cx="1902300" cy="3133500"/>
            </a:xfrm>
            <a:prstGeom prst="rect">
              <a:avLst/>
            </a:prstGeom>
            <a:solidFill>
              <a:srgbClr val="D8E5EC"/>
            </a:solidFill>
            <a:ln cap="flat" cmpd="sng" w="9525">
              <a:solidFill>
                <a:srgbClr val="D8E5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28"/>
            <p:cNvPicPr preferRelativeResize="0"/>
            <p:nvPr/>
          </p:nvPicPr>
          <p:blipFill rotWithShape="1">
            <a:blip r:embed="rId12">
              <a:alphaModFix/>
            </a:blip>
            <a:srcRect b="5734" l="9122" r="8171" t="3389"/>
            <a:stretch/>
          </p:blipFill>
          <p:spPr>
            <a:xfrm>
              <a:off x="4820075" y="802600"/>
              <a:ext cx="1638674" cy="3133499"/>
            </a:xfrm>
            <a:prstGeom prst="rect">
              <a:avLst/>
            </a:prstGeom>
            <a:noFill/>
            <a:ln cap="flat" cmpd="sng" w="9525">
              <a:solidFill>
                <a:srgbClr val="D8E5EC"/>
              </a:solidFill>
              <a:prstDash val="solid"/>
              <a:round/>
              <a:headEnd len="sm" w="sm" type="none"/>
              <a:tailEnd len="sm" w="sm" type="none"/>
            </a:ln>
          </p:spPr>
        </p:pic>
      </p:grpSp>
      <p:grpSp>
        <p:nvGrpSpPr>
          <p:cNvPr id="332" name="Google Shape;332;p28"/>
          <p:cNvGrpSpPr/>
          <p:nvPr/>
        </p:nvGrpSpPr>
        <p:grpSpPr>
          <a:xfrm>
            <a:off x="2722114" y="1245237"/>
            <a:ext cx="1605265" cy="3470922"/>
            <a:chOff x="2473175" y="308425"/>
            <a:chExt cx="1904907" cy="4119300"/>
          </a:xfrm>
        </p:grpSpPr>
        <p:grpSp>
          <p:nvGrpSpPr>
            <p:cNvPr id="333" name="Google Shape;333;p28"/>
            <p:cNvGrpSpPr/>
            <p:nvPr/>
          </p:nvGrpSpPr>
          <p:grpSpPr>
            <a:xfrm>
              <a:off x="2473175" y="308425"/>
              <a:ext cx="1902300" cy="4119300"/>
              <a:chOff x="3095225" y="512100"/>
              <a:chExt cx="1902300" cy="4119300"/>
            </a:xfrm>
          </p:grpSpPr>
          <p:pic>
            <p:nvPicPr>
              <p:cNvPr id="334" name="Google Shape;334;p28"/>
              <p:cNvPicPr preferRelativeResize="0"/>
              <p:nvPr/>
            </p:nvPicPr>
            <p:blipFill>
              <a:blip r:embed="rId13">
                <a:alphaModFix/>
              </a:blip>
              <a:stretch>
                <a:fillRect/>
              </a:stretch>
            </p:blipFill>
            <p:spPr>
              <a:xfrm>
                <a:off x="3095225" y="512100"/>
                <a:ext cx="1902300" cy="4119300"/>
              </a:xfrm>
              <a:prstGeom prst="roundRect">
                <a:avLst>
                  <a:gd fmla="val 6384" name="adj"/>
                </a:avLst>
              </a:prstGeom>
              <a:noFill/>
              <a:ln>
                <a:noFill/>
              </a:ln>
              <a:effectLst>
                <a:outerShdw blurRad="385763" rotWithShape="0" algn="bl" dir="8460000" dist="123825">
                  <a:srgbClr val="000000">
                    <a:alpha val="50000"/>
                  </a:srgbClr>
                </a:outerShdw>
              </a:effectLst>
            </p:spPr>
          </p:pic>
          <p:sp>
            <p:nvSpPr>
              <p:cNvPr id="335" name="Google Shape;335;p28"/>
              <p:cNvSpPr txBox="1"/>
              <p:nvPr/>
            </p:nvSpPr>
            <p:spPr>
              <a:xfrm>
                <a:off x="3179250" y="906775"/>
                <a:ext cx="1473300" cy="149100"/>
              </a:xfrm>
              <a:prstGeom prst="rect">
                <a:avLst/>
              </a:prstGeom>
              <a:solidFill>
                <a:srgbClr val="302E2E"/>
              </a:solid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rPr>
                  <a:t>Open “qrpayment.com” in Safari</a:t>
                </a:r>
                <a:r>
                  <a:rPr lang="en" sz="800"/>
                  <a:t> </a:t>
                </a:r>
                <a:endParaRPr sz="800"/>
              </a:p>
            </p:txBody>
          </p:sp>
        </p:grpSp>
        <p:sp>
          <p:nvSpPr>
            <p:cNvPr id="336" name="Google Shape;336;p28"/>
            <p:cNvSpPr txBox="1"/>
            <p:nvPr/>
          </p:nvSpPr>
          <p:spPr>
            <a:xfrm rot="-911234">
              <a:off x="3106215" y="2534898"/>
              <a:ext cx="1021475" cy="23593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Oxygen"/>
                  <a:ea typeface="Oxygen"/>
                  <a:cs typeface="Oxygen"/>
                  <a:sym typeface="Oxygen"/>
                </a:rPr>
                <a:t>No app required</a:t>
              </a:r>
              <a:endParaRPr b="1" sz="800">
                <a:latin typeface="Oxygen"/>
                <a:ea typeface="Oxygen"/>
                <a:cs typeface="Oxygen"/>
                <a:sym typeface="Oxygen"/>
              </a:endParaRPr>
            </a:p>
          </p:txBody>
        </p:sp>
        <p:pic>
          <p:nvPicPr>
            <p:cNvPr id="337" name="Google Shape;337;p28"/>
            <p:cNvPicPr preferRelativeResize="0"/>
            <p:nvPr/>
          </p:nvPicPr>
          <p:blipFill rotWithShape="1">
            <a:blip r:embed="rId3">
              <a:alphaModFix/>
            </a:blip>
            <a:srcRect b="8729" l="40198" r="10484" t="33918"/>
            <a:stretch/>
          </p:blipFill>
          <p:spPr>
            <a:xfrm>
              <a:off x="2475684" y="511124"/>
              <a:ext cx="1902398" cy="2950003"/>
            </a:xfrm>
            <a:prstGeom prst="rect">
              <a:avLst/>
            </a:prstGeom>
            <a:noFill/>
            <a:ln>
              <a:noFill/>
            </a:ln>
          </p:spPr>
        </p:pic>
        <p:pic>
          <p:nvPicPr>
            <p:cNvPr id="338" name="Google Shape;338;p28"/>
            <p:cNvPicPr preferRelativeResize="0"/>
            <p:nvPr/>
          </p:nvPicPr>
          <p:blipFill rotWithShape="1">
            <a:blip r:embed="rId14">
              <a:alphaModFix/>
            </a:blip>
            <a:srcRect b="0" l="0" r="566" t="0"/>
            <a:stretch/>
          </p:blipFill>
          <p:spPr>
            <a:xfrm>
              <a:off x="2526800" y="444425"/>
              <a:ext cx="1800600" cy="435000"/>
            </a:xfrm>
            <a:prstGeom prst="roundRect">
              <a:avLst>
                <a:gd fmla="val 16667" name="adj"/>
              </a:avLst>
            </a:prstGeom>
            <a:noFill/>
            <a:ln>
              <a:noFill/>
            </a:ln>
            <a:effectLst>
              <a:outerShdw blurRad="42863" rotWithShape="0" algn="bl" dir="5160000" dist="28575">
                <a:srgbClr val="000000">
                  <a:alpha val="55000"/>
                </a:srgbClr>
              </a:outerShdw>
            </a:effectLst>
          </p:spPr>
        </p:pic>
        <p:sp>
          <p:nvSpPr>
            <p:cNvPr id="339" name="Google Shape;339;p28"/>
            <p:cNvSpPr/>
            <p:nvPr/>
          </p:nvSpPr>
          <p:spPr>
            <a:xfrm>
              <a:off x="2951475" y="1808525"/>
              <a:ext cx="906150" cy="673150"/>
            </a:xfrm>
            <a:custGeom>
              <a:rect b="b" l="l" r="r" t="t"/>
              <a:pathLst>
                <a:path extrusionOk="0" h="26926" w="36246">
                  <a:moveTo>
                    <a:pt x="0" y="5523"/>
                  </a:moveTo>
                  <a:lnTo>
                    <a:pt x="8630" y="26926"/>
                  </a:lnTo>
                  <a:lnTo>
                    <a:pt x="36246" y="20712"/>
                  </a:lnTo>
                  <a:lnTo>
                    <a:pt x="27616" y="0"/>
                  </a:lnTo>
                  <a:close/>
                </a:path>
              </a:pathLst>
            </a:custGeom>
            <a:solidFill>
              <a:srgbClr val="FF00C5">
                <a:alpha val="22910"/>
              </a:srgbClr>
            </a:solidFill>
            <a:ln cap="flat" cmpd="sng" w="38100">
              <a:solidFill>
                <a:srgbClr val="FF00FF"/>
              </a:solidFill>
              <a:prstDash val="lgDash"/>
              <a:round/>
              <a:headEnd len="med" w="med" type="none"/>
              <a:tailEnd len="med" w="med" type="none"/>
            </a:ln>
          </p:spPr>
        </p:sp>
      </p:grpSp>
      <p:sp>
        <p:nvSpPr>
          <p:cNvPr id="340" name="Google Shape;340;p28"/>
          <p:cNvSpPr txBox="1"/>
          <p:nvPr/>
        </p:nvSpPr>
        <p:spPr>
          <a:xfrm>
            <a:off x="8128422" y="4828593"/>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341" name="Google Shape;341;p28"/>
          <p:cNvPicPr preferRelativeResize="0"/>
          <p:nvPr/>
        </p:nvPicPr>
        <p:blipFill>
          <a:blip r:embed="rId15">
            <a:alphaModFix/>
          </a:blip>
          <a:stretch>
            <a:fillRect/>
          </a:stretch>
        </p:blipFill>
        <p:spPr>
          <a:xfrm>
            <a:off x="7849365" y="4815723"/>
            <a:ext cx="211885" cy="211910"/>
          </a:xfrm>
          <a:prstGeom prst="rect">
            <a:avLst/>
          </a:prstGeom>
          <a:noFill/>
          <a:ln>
            <a:noFill/>
          </a:ln>
        </p:spPr>
      </p:pic>
      <p:sp>
        <p:nvSpPr>
          <p:cNvPr id="342" name="Google Shape;342;p28"/>
          <p:cNvSpPr txBox="1"/>
          <p:nvPr/>
        </p:nvSpPr>
        <p:spPr>
          <a:xfrm>
            <a:off x="4089425" y="198300"/>
            <a:ext cx="4881000" cy="49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34343"/>
                </a:solidFill>
                <a:latin typeface="Rubik"/>
                <a:ea typeface="Rubik"/>
                <a:cs typeface="Rubik"/>
                <a:sym typeface="Rubik"/>
              </a:rPr>
              <a:t>Payment Experience</a:t>
            </a:r>
            <a:endParaRPr b="1" sz="3000">
              <a:solidFill>
                <a:srgbClr val="434343"/>
              </a:solidFill>
              <a:latin typeface="Rubik"/>
              <a:ea typeface="Rubik"/>
              <a:cs typeface="Rubik"/>
              <a:sym typeface="Rubik"/>
            </a:endParaRPr>
          </a:p>
        </p:txBody>
      </p:sp>
      <p:sp>
        <p:nvSpPr>
          <p:cNvPr id="343" name="Google Shape;343;p28"/>
          <p:cNvSpPr/>
          <p:nvPr/>
        </p:nvSpPr>
        <p:spPr>
          <a:xfrm>
            <a:off x="716325" y="805575"/>
            <a:ext cx="1904100" cy="327300"/>
          </a:xfrm>
          <a:prstGeom prst="chevron">
            <a:avLst>
              <a:gd fmla="val 20370"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ubik Light"/>
                <a:ea typeface="Rubik Light"/>
                <a:cs typeface="Rubik Light"/>
                <a:sym typeface="Rubik Light"/>
              </a:rPr>
              <a:t>Unique QR code on receipt</a:t>
            </a:r>
            <a:endParaRPr>
              <a:solidFill>
                <a:srgbClr val="FFFFFF"/>
              </a:solidFill>
              <a:latin typeface="Rubik Light"/>
              <a:ea typeface="Rubik Light"/>
              <a:cs typeface="Rubik Light"/>
              <a:sym typeface="Rubik Light"/>
            </a:endParaRPr>
          </a:p>
        </p:txBody>
      </p:sp>
      <p:sp>
        <p:nvSpPr>
          <p:cNvPr id="344" name="Google Shape;344;p28"/>
          <p:cNvSpPr/>
          <p:nvPr/>
        </p:nvSpPr>
        <p:spPr>
          <a:xfrm>
            <a:off x="2620558" y="805575"/>
            <a:ext cx="1904100" cy="327300"/>
          </a:xfrm>
          <a:prstGeom prst="chevron">
            <a:avLst>
              <a:gd fmla="val 20308"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ubik Light"/>
                <a:ea typeface="Rubik Light"/>
                <a:cs typeface="Rubik Light"/>
                <a:sym typeface="Rubik Light"/>
              </a:rPr>
              <a:t>Scan QR code with camera</a:t>
            </a:r>
            <a:endParaRPr>
              <a:solidFill>
                <a:srgbClr val="FFFFFF"/>
              </a:solidFill>
              <a:latin typeface="Rubik Light"/>
              <a:ea typeface="Rubik Light"/>
              <a:cs typeface="Rubik Light"/>
              <a:sym typeface="Rubik Light"/>
            </a:endParaRPr>
          </a:p>
        </p:txBody>
      </p:sp>
      <p:grpSp>
        <p:nvGrpSpPr>
          <p:cNvPr id="345" name="Google Shape;345;p28"/>
          <p:cNvGrpSpPr/>
          <p:nvPr/>
        </p:nvGrpSpPr>
        <p:grpSpPr>
          <a:xfrm>
            <a:off x="9245438" y="1730953"/>
            <a:ext cx="1155141" cy="2501169"/>
            <a:chOff x="6908568" y="308486"/>
            <a:chExt cx="1902407" cy="4119185"/>
          </a:xfrm>
        </p:grpSpPr>
        <p:grpSp>
          <p:nvGrpSpPr>
            <p:cNvPr id="346" name="Google Shape;346;p28"/>
            <p:cNvGrpSpPr/>
            <p:nvPr/>
          </p:nvGrpSpPr>
          <p:grpSpPr>
            <a:xfrm>
              <a:off x="6908568" y="308486"/>
              <a:ext cx="1902407" cy="4119185"/>
              <a:chOff x="6844526" y="100700"/>
              <a:chExt cx="2234708" cy="4838700"/>
            </a:xfrm>
          </p:grpSpPr>
          <p:pic>
            <p:nvPicPr>
              <p:cNvPr id="347" name="Google Shape;347;p28"/>
              <p:cNvPicPr preferRelativeResize="0"/>
              <p:nvPr/>
            </p:nvPicPr>
            <p:blipFill>
              <a:blip r:embed="rId4">
                <a:alphaModFix/>
              </a:blip>
              <a:stretch>
                <a:fillRect/>
              </a:stretch>
            </p:blipFill>
            <p:spPr>
              <a:xfrm>
                <a:off x="6844526" y="100700"/>
                <a:ext cx="2234700" cy="4838700"/>
              </a:xfrm>
              <a:prstGeom prst="roundRect">
                <a:avLst>
                  <a:gd fmla="val 7156" name="adj"/>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348" name="Google Shape;348;p28"/>
              <p:cNvSpPr/>
              <p:nvPr/>
            </p:nvSpPr>
            <p:spPr>
              <a:xfrm>
                <a:off x="6844534" y="672535"/>
                <a:ext cx="2234700" cy="37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8"/>
            <p:cNvGrpSpPr/>
            <p:nvPr/>
          </p:nvGrpSpPr>
          <p:grpSpPr>
            <a:xfrm>
              <a:off x="7510405" y="618990"/>
              <a:ext cx="776100" cy="119700"/>
              <a:chOff x="5316725" y="602075"/>
              <a:chExt cx="776100" cy="119700"/>
            </a:xfrm>
          </p:grpSpPr>
          <p:sp>
            <p:nvSpPr>
              <p:cNvPr id="350" name="Google Shape;350;p28"/>
              <p:cNvSpPr txBox="1"/>
              <p:nvPr/>
            </p:nvSpPr>
            <p:spPr>
              <a:xfrm>
                <a:off x="5316725" y="602075"/>
                <a:ext cx="776100" cy="119700"/>
              </a:xfrm>
              <a:prstGeom prst="rect">
                <a:avLst/>
              </a:prstGeom>
              <a:solidFill>
                <a:srgbClr val="E2E2E2"/>
              </a:solidFill>
              <a:ln>
                <a:noFill/>
              </a:ln>
            </p:spPr>
            <p:txBody>
              <a:bodyPr anchorCtr="0" anchor="t" bIns="0" lIns="0" spcFirstLastPara="1" rIns="0" wrap="square" tIns="0">
                <a:noAutofit/>
              </a:bodyPr>
              <a:lstStyle/>
              <a:p>
                <a:pPr indent="0" lvl="0" marL="0" rtl="0" algn="ctr">
                  <a:spcBef>
                    <a:spcPts val="0"/>
                  </a:spcBef>
                  <a:spcAft>
                    <a:spcPts val="0"/>
                  </a:spcAft>
                  <a:buNone/>
                </a:pPr>
                <a:r>
                  <a:rPr lang="en" sz="400">
                    <a:solidFill>
                      <a:srgbClr val="434343"/>
                    </a:solidFill>
                  </a:rPr>
                  <a:t>qr-code.io</a:t>
                </a:r>
                <a:endParaRPr sz="400">
                  <a:solidFill>
                    <a:srgbClr val="434343"/>
                  </a:solidFill>
                </a:endParaRPr>
              </a:p>
            </p:txBody>
          </p:sp>
          <p:grpSp>
            <p:nvGrpSpPr>
              <p:cNvPr id="351" name="Google Shape;351;p28"/>
              <p:cNvGrpSpPr/>
              <p:nvPr/>
            </p:nvGrpSpPr>
            <p:grpSpPr>
              <a:xfrm>
                <a:off x="5389025" y="636805"/>
                <a:ext cx="50700" cy="63758"/>
                <a:chOff x="5855500" y="492917"/>
                <a:chExt cx="50700" cy="63758"/>
              </a:xfrm>
            </p:grpSpPr>
            <p:sp>
              <p:nvSpPr>
                <p:cNvPr id="352" name="Google Shape;352;p28"/>
                <p:cNvSpPr/>
                <p:nvPr/>
              </p:nvSpPr>
              <p:spPr>
                <a:xfrm>
                  <a:off x="5855500" y="511975"/>
                  <a:ext cx="50700" cy="447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5865400" y="492917"/>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54" name="Google Shape;354;p28"/>
            <p:cNvPicPr preferRelativeResize="0"/>
            <p:nvPr/>
          </p:nvPicPr>
          <p:blipFill rotWithShape="1">
            <a:blip r:embed="rId8">
              <a:alphaModFix/>
            </a:blip>
            <a:srcRect b="20379" l="7944" r="3087" t="1176"/>
            <a:stretch/>
          </p:blipFill>
          <p:spPr>
            <a:xfrm>
              <a:off x="6908575" y="811675"/>
              <a:ext cx="1902300" cy="3447900"/>
            </a:xfrm>
            <a:prstGeom prst="roundRect">
              <a:avLst>
                <a:gd fmla="val 0" name="adj"/>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29"/>
          <p:cNvPicPr preferRelativeResize="0"/>
          <p:nvPr/>
        </p:nvPicPr>
        <p:blipFill rotWithShape="1">
          <a:blip r:embed="rId3">
            <a:alphaModFix/>
          </a:blip>
          <a:srcRect b="0" l="19802" r="38551" t="0"/>
          <a:stretch/>
        </p:blipFill>
        <p:spPr>
          <a:xfrm>
            <a:off x="0" y="11425"/>
            <a:ext cx="3808074" cy="5120650"/>
          </a:xfrm>
          <a:prstGeom prst="rect">
            <a:avLst/>
          </a:prstGeom>
          <a:noFill/>
          <a:ln>
            <a:noFill/>
          </a:ln>
        </p:spPr>
      </p:pic>
      <p:sp>
        <p:nvSpPr>
          <p:cNvPr id="360" name="Google Shape;360;p29"/>
          <p:cNvSpPr txBox="1"/>
          <p:nvPr/>
        </p:nvSpPr>
        <p:spPr>
          <a:xfrm>
            <a:off x="4314450" y="414225"/>
            <a:ext cx="4470900" cy="459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rgbClr val="434343"/>
                </a:solidFill>
                <a:latin typeface="Rubik"/>
                <a:ea typeface="Rubik"/>
                <a:cs typeface="Rubik"/>
                <a:sym typeface="Rubik"/>
              </a:rPr>
              <a:t>Are QR codes secure?</a:t>
            </a:r>
            <a:endParaRPr b="1" sz="3000">
              <a:solidFill>
                <a:srgbClr val="434343"/>
              </a:solidFill>
              <a:latin typeface="Rubik"/>
              <a:ea typeface="Rubik"/>
              <a:cs typeface="Rubik"/>
              <a:sym typeface="Rubik"/>
            </a:endParaRPr>
          </a:p>
        </p:txBody>
      </p:sp>
      <p:sp>
        <p:nvSpPr>
          <p:cNvPr id="361" name="Google Shape;361;p29"/>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362" name="Google Shape;362;p29"/>
          <p:cNvPicPr preferRelativeResize="0"/>
          <p:nvPr/>
        </p:nvPicPr>
        <p:blipFill>
          <a:blip r:embed="rId4">
            <a:alphaModFix/>
          </a:blip>
          <a:stretch>
            <a:fillRect/>
          </a:stretch>
        </p:blipFill>
        <p:spPr>
          <a:xfrm>
            <a:off x="7801519" y="4715600"/>
            <a:ext cx="211885" cy="211910"/>
          </a:xfrm>
          <a:prstGeom prst="rect">
            <a:avLst/>
          </a:prstGeom>
          <a:noFill/>
          <a:ln>
            <a:noFill/>
          </a:ln>
        </p:spPr>
      </p:pic>
      <p:sp>
        <p:nvSpPr>
          <p:cNvPr id="363" name="Google Shape;363;p29"/>
          <p:cNvSpPr txBox="1"/>
          <p:nvPr/>
        </p:nvSpPr>
        <p:spPr>
          <a:xfrm>
            <a:off x="4314450" y="1477450"/>
            <a:ext cx="4658400" cy="23379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000">
                <a:solidFill>
                  <a:schemeClr val="dk1"/>
                </a:solidFill>
                <a:latin typeface="Oxygen"/>
                <a:ea typeface="Oxygen"/>
                <a:cs typeface="Oxygen"/>
                <a:sym typeface="Oxygen"/>
              </a:rPr>
              <a:t>QR codes can be encrypted</a:t>
            </a:r>
            <a:endParaRPr sz="1000">
              <a:solidFill>
                <a:schemeClr val="dk1"/>
              </a:solidFill>
              <a:latin typeface="Oxygen"/>
              <a:ea typeface="Oxygen"/>
              <a:cs typeface="Oxygen"/>
              <a:sym typeface="Oxygen"/>
            </a:endParaRPr>
          </a:p>
          <a:p>
            <a:pPr indent="0" lvl="0" marL="0" rtl="0" algn="l">
              <a:lnSpc>
                <a:spcPct val="125000"/>
              </a:lnSpc>
              <a:spcBef>
                <a:spcPts val="0"/>
              </a:spcBef>
              <a:spcAft>
                <a:spcPts val="0"/>
              </a:spcAft>
              <a:buNone/>
            </a:pPr>
            <a:r>
              <a:rPr lang="en" sz="1000">
                <a:solidFill>
                  <a:schemeClr val="dk1"/>
                </a:solidFill>
                <a:latin typeface="Oxygen"/>
                <a:ea typeface="Oxygen"/>
                <a:cs typeface="Oxygen"/>
                <a:sym typeface="Oxygen"/>
              </a:rPr>
              <a:t>Payment information is stored</a:t>
            </a:r>
            <a:endParaRPr sz="1000">
              <a:solidFill>
                <a:schemeClr val="dk1"/>
              </a:solidFill>
              <a:latin typeface="Oxygen"/>
              <a:ea typeface="Oxygen"/>
              <a:cs typeface="Oxygen"/>
              <a:sym typeface="Oxygen"/>
            </a:endParaRPr>
          </a:p>
        </p:txBody>
      </p:sp>
      <p:sp>
        <p:nvSpPr>
          <p:cNvPr id="364" name="Google Shape;364;p29"/>
          <p:cNvSpPr txBox="1"/>
          <p:nvPr/>
        </p:nvSpPr>
        <p:spPr>
          <a:xfrm>
            <a:off x="4265725" y="2093350"/>
            <a:ext cx="4442100" cy="24633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Often when a QR code is displayed, it’s in a public location, placed by there someone anonymous.  </a:t>
            </a:r>
            <a:endParaRPr sz="13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With restaurants and bars, the bill is provided by a trusted establishment with a chain of custody directly to the server.   </a:t>
            </a:r>
            <a:endParaRPr sz="1300">
              <a:solidFill>
                <a:schemeClr val="dk1"/>
              </a:solidFill>
              <a:latin typeface="Oxygen Light"/>
              <a:ea typeface="Oxygen Light"/>
              <a:cs typeface="Oxygen Light"/>
              <a:sym typeface="Oxygen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0"/>
          <p:cNvSpPr txBox="1"/>
          <p:nvPr/>
        </p:nvSpPr>
        <p:spPr>
          <a:xfrm>
            <a:off x="4006200" y="849675"/>
            <a:ext cx="4827300" cy="40713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SzPts val="1100"/>
              <a:buFont typeface="Arial"/>
              <a:buNone/>
            </a:pPr>
            <a:r>
              <a:rPr b="1" lang="en" sz="1100">
                <a:solidFill>
                  <a:schemeClr val="dk1"/>
                </a:solidFill>
                <a:latin typeface="Oxygen"/>
                <a:ea typeface="Oxygen"/>
                <a:cs typeface="Oxygen"/>
                <a:sym typeface="Oxygen"/>
              </a:rPr>
              <a:t>Restaurant goers + mobile payments</a:t>
            </a:r>
            <a:endParaRPr b="1" sz="1100">
              <a:solidFill>
                <a:schemeClr val="dk1"/>
              </a:solidFill>
              <a:latin typeface="Oxygen"/>
              <a:ea typeface="Oxygen"/>
              <a:cs typeface="Oxygen"/>
              <a:sym typeface="Oxygen"/>
            </a:endParaRPr>
          </a:p>
          <a:p>
            <a:pPr indent="-298450" lvl="0" marL="457200" rtl="0" algn="l">
              <a:lnSpc>
                <a:spcPct val="130000"/>
              </a:lnSpc>
              <a:spcBef>
                <a:spcPts val="0"/>
              </a:spcBef>
              <a:spcAft>
                <a:spcPts val="0"/>
              </a:spcAft>
              <a:buSzPts val="1100"/>
              <a:buFont typeface="Oxygen Light"/>
              <a:buChar char="●"/>
            </a:pPr>
            <a:r>
              <a:rPr lang="en" sz="1100">
                <a:solidFill>
                  <a:schemeClr val="dk1"/>
                </a:solidFill>
                <a:latin typeface="Oxygen Light"/>
                <a:ea typeface="Oxygen Light"/>
                <a:cs typeface="Oxygen Light"/>
                <a:sym typeface="Oxygen Light"/>
              </a:rPr>
              <a:t>$863 billion: Restaurant industry's projected sales (c 2019) - </a:t>
            </a:r>
            <a:r>
              <a:rPr lang="en" sz="1100" u="sng">
                <a:solidFill>
                  <a:schemeClr val="hlink"/>
                </a:solidFill>
                <a:latin typeface="Oxygen Light"/>
                <a:ea typeface="Oxygen Light"/>
                <a:cs typeface="Oxygen Light"/>
                <a:sym typeface="Oxygen Light"/>
                <a:hlinkClick r:id="rId3"/>
              </a:rPr>
              <a:t>Restaurant.org</a:t>
            </a:r>
            <a:endParaRPr sz="1100">
              <a:solidFill>
                <a:schemeClr val="dk1"/>
              </a:solidFill>
              <a:latin typeface="Oxygen Light"/>
              <a:ea typeface="Oxygen Light"/>
              <a:cs typeface="Oxygen Light"/>
              <a:sym typeface="Oxygen Light"/>
            </a:endParaRPr>
          </a:p>
          <a:p>
            <a:pPr indent="-298450" lvl="0" marL="457200" rtl="0" algn="l">
              <a:lnSpc>
                <a:spcPct val="130000"/>
              </a:lnSpc>
              <a:spcBef>
                <a:spcPts val="0"/>
              </a:spcBef>
              <a:spcAft>
                <a:spcPts val="0"/>
              </a:spcAft>
              <a:buSzPts val="1100"/>
              <a:buFont typeface="Oxygen Light"/>
              <a:buChar char="●"/>
            </a:pPr>
            <a:r>
              <a:rPr lang="en" sz="1100">
                <a:solidFill>
                  <a:schemeClr val="dk1"/>
                </a:solidFill>
                <a:latin typeface="Oxygen Light"/>
                <a:ea typeface="Oxygen Light"/>
                <a:cs typeface="Oxygen Light"/>
                <a:sym typeface="Oxygen Light"/>
              </a:rPr>
              <a:t>Have used</a:t>
            </a:r>
            <a:r>
              <a:rPr lang="en" sz="1100">
                <a:solidFill>
                  <a:schemeClr val="dk1"/>
                </a:solidFill>
                <a:latin typeface="Oxygen Light"/>
                <a:ea typeface="Oxygen Light"/>
                <a:cs typeface="Oxygen Light"/>
                <a:sym typeface="Oxygen Light"/>
              </a:rPr>
              <a:t> phone instead of a payment card to make purchases when checking out (c 2016) - 40% - </a:t>
            </a:r>
            <a:r>
              <a:rPr lang="en" sz="1100" u="sng">
                <a:solidFill>
                  <a:schemeClr val="hlink"/>
                </a:solidFill>
                <a:latin typeface="Oxygen Light"/>
                <a:ea typeface="Oxygen Light"/>
                <a:cs typeface="Oxygen Light"/>
                <a:sym typeface="Oxygen Light"/>
                <a:hlinkClick r:id="rId4"/>
              </a:rPr>
              <a:t>creditcards.com</a:t>
            </a:r>
            <a:endParaRPr sz="1100">
              <a:solidFill>
                <a:schemeClr val="dk1"/>
              </a:solidFill>
              <a:latin typeface="Oxygen Light"/>
              <a:ea typeface="Oxygen Light"/>
              <a:cs typeface="Oxygen Light"/>
              <a:sym typeface="Oxygen Light"/>
            </a:endParaRPr>
          </a:p>
          <a:p>
            <a:pPr indent="-298450" lvl="1" marL="914400" rtl="0" algn="l">
              <a:lnSpc>
                <a:spcPct val="130000"/>
              </a:lnSpc>
              <a:spcBef>
                <a:spcPts val="0"/>
              </a:spcBef>
              <a:spcAft>
                <a:spcPts val="0"/>
              </a:spcAft>
              <a:buClr>
                <a:schemeClr val="dk1"/>
              </a:buClr>
              <a:buSzPts val="1100"/>
              <a:buFont typeface="Oxygen Light"/>
              <a:buChar char="○"/>
            </a:pPr>
            <a:r>
              <a:rPr lang="en" sz="1100">
                <a:solidFill>
                  <a:schemeClr val="dk1"/>
                </a:solidFill>
                <a:latin typeface="Oxygen Light"/>
                <a:ea typeface="Oxygen Light"/>
                <a:cs typeface="Oxygen Light"/>
                <a:sym typeface="Oxygen Light"/>
              </a:rPr>
              <a:t>Is this online or in retail</a:t>
            </a:r>
            <a:endParaRPr sz="1100">
              <a:solidFill>
                <a:schemeClr val="dk1"/>
              </a:solidFill>
              <a:latin typeface="Oxygen Light"/>
              <a:ea typeface="Oxygen Light"/>
              <a:cs typeface="Oxygen Light"/>
              <a:sym typeface="Oxygen Light"/>
            </a:endParaRPr>
          </a:p>
          <a:p>
            <a:pPr indent="0" lvl="0" marL="0" rtl="0" algn="l">
              <a:lnSpc>
                <a:spcPct val="130000"/>
              </a:lnSpc>
              <a:spcBef>
                <a:spcPts val="0"/>
              </a:spcBef>
              <a:spcAft>
                <a:spcPts val="0"/>
              </a:spcAft>
              <a:buClr>
                <a:schemeClr val="dk1"/>
              </a:buClr>
              <a:buSzPts val="1100"/>
              <a:buFont typeface="Arial"/>
              <a:buNone/>
            </a:pPr>
            <a:r>
              <a:rPr b="1" lang="en" sz="1100">
                <a:solidFill>
                  <a:schemeClr val="dk1"/>
                </a:solidFill>
                <a:latin typeface="Oxygen"/>
                <a:ea typeface="Oxygen"/>
                <a:cs typeface="Oxygen"/>
                <a:sym typeface="Oxygen"/>
              </a:rPr>
              <a:t>Payment solutions (browser and mobile friendly)</a:t>
            </a:r>
            <a:endParaRPr sz="1100">
              <a:solidFill>
                <a:schemeClr val="dk1"/>
              </a:solidFill>
              <a:latin typeface="Oxygen Light"/>
              <a:ea typeface="Oxygen Light"/>
              <a:cs typeface="Oxygen Light"/>
              <a:sym typeface="Oxygen Light"/>
            </a:endParaRPr>
          </a:p>
          <a:p>
            <a:pPr indent="-298450" lvl="0" marL="457200" rtl="0" algn="l">
              <a:lnSpc>
                <a:spcPct val="130000"/>
              </a:lnSpc>
              <a:spcBef>
                <a:spcPts val="0"/>
              </a:spcBef>
              <a:spcAft>
                <a:spcPts val="0"/>
              </a:spcAft>
              <a:buClr>
                <a:schemeClr val="dk1"/>
              </a:buClr>
              <a:buSzPts val="1100"/>
              <a:buFont typeface="Oxygen Light"/>
              <a:buChar char="●"/>
            </a:pPr>
            <a:r>
              <a:rPr lang="en" sz="1100">
                <a:solidFill>
                  <a:schemeClr val="dk1"/>
                </a:solidFill>
                <a:latin typeface="Oxygen Light"/>
                <a:ea typeface="Oxygen Light"/>
                <a:cs typeface="Oxygen Light"/>
                <a:sym typeface="Oxygen Light"/>
              </a:rPr>
              <a:t>Apple Pay</a:t>
            </a:r>
            <a:endParaRPr sz="1100">
              <a:solidFill>
                <a:schemeClr val="dk1"/>
              </a:solidFill>
              <a:latin typeface="Oxygen Light"/>
              <a:ea typeface="Oxygen Light"/>
              <a:cs typeface="Oxygen Light"/>
              <a:sym typeface="Oxygen Light"/>
            </a:endParaRPr>
          </a:p>
          <a:p>
            <a:pPr indent="-298450" lvl="0" marL="457200" rtl="0" algn="l">
              <a:lnSpc>
                <a:spcPct val="130000"/>
              </a:lnSpc>
              <a:spcBef>
                <a:spcPts val="0"/>
              </a:spcBef>
              <a:spcAft>
                <a:spcPts val="0"/>
              </a:spcAft>
              <a:buClr>
                <a:schemeClr val="dk1"/>
              </a:buClr>
              <a:buSzPts val="1100"/>
              <a:buFont typeface="Oxygen Light"/>
              <a:buChar char="●"/>
            </a:pPr>
            <a:r>
              <a:rPr lang="en" sz="1100">
                <a:solidFill>
                  <a:schemeClr val="dk1"/>
                </a:solidFill>
                <a:latin typeface="Oxygen Light"/>
                <a:ea typeface="Oxygen Light"/>
                <a:cs typeface="Oxygen Light"/>
                <a:sym typeface="Oxygen Light"/>
              </a:rPr>
              <a:t>PayPal</a:t>
            </a:r>
            <a:endParaRPr sz="1100">
              <a:solidFill>
                <a:schemeClr val="dk1"/>
              </a:solidFill>
              <a:latin typeface="Oxygen Light"/>
              <a:ea typeface="Oxygen Light"/>
              <a:cs typeface="Oxygen Light"/>
              <a:sym typeface="Oxygen Light"/>
            </a:endParaRPr>
          </a:p>
          <a:p>
            <a:pPr indent="-298450" lvl="1" marL="914400" rtl="0" algn="l">
              <a:lnSpc>
                <a:spcPct val="130000"/>
              </a:lnSpc>
              <a:spcBef>
                <a:spcPts val="0"/>
              </a:spcBef>
              <a:spcAft>
                <a:spcPts val="0"/>
              </a:spcAft>
              <a:buClr>
                <a:schemeClr val="dk1"/>
              </a:buClr>
              <a:buSzPts val="1100"/>
              <a:buFont typeface="Oxygen Light"/>
              <a:buChar char="○"/>
            </a:pPr>
            <a:r>
              <a:rPr lang="en" sz="1100">
                <a:solidFill>
                  <a:schemeClr val="dk1"/>
                </a:solidFill>
                <a:latin typeface="Oxygen Light"/>
                <a:ea typeface="Oxygen Light"/>
                <a:cs typeface="Oxygen Light"/>
                <a:sym typeface="Oxygen Light"/>
              </a:rPr>
              <a:t>PayPal accounts for 14% of online payments made in the U.S and 55% of adults in US having PayPal accounts - </a:t>
            </a:r>
            <a:r>
              <a:rPr lang="en" sz="1100" u="sng">
                <a:solidFill>
                  <a:schemeClr val="hlink"/>
                </a:solidFill>
                <a:latin typeface="Oxygen Light"/>
                <a:ea typeface="Oxygen Light"/>
                <a:cs typeface="Oxygen Light"/>
                <a:sym typeface="Oxygen Light"/>
                <a:hlinkClick r:id="rId5"/>
              </a:rPr>
              <a:t>link</a:t>
            </a:r>
            <a:r>
              <a:rPr lang="en" sz="1100">
                <a:solidFill>
                  <a:schemeClr val="dk1"/>
                </a:solidFill>
                <a:latin typeface="Oxygen Light"/>
                <a:ea typeface="Oxygen Light"/>
                <a:cs typeface="Oxygen Light"/>
                <a:sym typeface="Oxygen Light"/>
              </a:rPr>
              <a:t> </a:t>
            </a:r>
            <a:endParaRPr sz="1100">
              <a:solidFill>
                <a:schemeClr val="dk1"/>
              </a:solidFill>
              <a:latin typeface="Oxygen Light"/>
              <a:ea typeface="Oxygen Light"/>
              <a:cs typeface="Oxygen Light"/>
              <a:sym typeface="Oxygen Light"/>
            </a:endParaRPr>
          </a:p>
          <a:p>
            <a:pPr indent="-298450" lvl="1" marL="914400" rtl="0" algn="l">
              <a:lnSpc>
                <a:spcPct val="130000"/>
              </a:lnSpc>
              <a:spcBef>
                <a:spcPts val="0"/>
              </a:spcBef>
              <a:spcAft>
                <a:spcPts val="0"/>
              </a:spcAft>
              <a:buClr>
                <a:schemeClr val="dk1"/>
              </a:buClr>
              <a:buSzPts val="1100"/>
              <a:buFont typeface="Oxygen Light"/>
              <a:buChar char="○"/>
            </a:pPr>
            <a:r>
              <a:rPr lang="en" sz="1100">
                <a:solidFill>
                  <a:schemeClr val="dk1"/>
                </a:solidFill>
                <a:latin typeface="Oxygen Light"/>
                <a:ea typeface="Oxygen Light"/>
                <a:cs typeface="Oxygen Light"/>
                <a:sym typeface="Oxygen Light"/>
              </a:rPr>
              <a:t>“Visa and Mastercard still visibly dominate the payment landscape...However, PayPal is a close second, as it accounts for 14% of payments in the US” </a:t>
            </a:r>
            <a:r>
              <a:rPr lang="en" sz="1100" u="sng">
                <a:solidFill>
                  <a:schemeClr val="hlink"/>
                </a:solidFill>
                <a:latin typeface="Oxygen Light"/>
                <a:ea typeface="Oxygen Light"/>
                <a:cs typeface="Oxygen Light"/>
                <a:sym typeface="Oxygen Light"/>
                <a:hlinkClick r:id="rId6"/>
              </a:rPr>
              <a:t>link</a:t>
            </a:r>
            <a:endParaRPr sz="1100">
              <a:solidFill>
                <a:schemeClr val="dk1"/>
              </a:solidFill>
              <a:latin typeface="Oxygen Light"/>
              <a:ea typeface="Oxygen Light"/>
              <a:cs typeface="Oxygen Light"/>
              <a:sym typeface="Oxygen Light"/>
            </a:endParaRPr>
          </a:p>
          <a:p>
            <a:pPr indent="-298450" lvl="0" marL="457200" rtl="0" algn="l">
              <a:lnSpc>
                <a:spcPct val="130000"/>
              </a:lnSpc>
              <a:spcBef>
                <a:spcPts val="0"/>
              </a:spcBef>
              <a:spcAft>
                <a:spcPts val="0"/>
              </a:spcAft>
              <a:buClr>
                <a:schemeClr val="dk1"/>
              </a:buClr>
              <a:buSzPts val="1100"/>
              <a:buFont typeface="Oxygen Light"/>
              <a:buChar char="●"/>
            </a:pPr>
            <a:r>
              <a:rPr lang="en" sz="1100">
                <a:solidFill>
                  <a:schemeClr val="dk1"/>
                </a:solidFill>
                <a:latin typeface="Oxygen Light"/>
                <a:ea typeface="Oxygen Light"/>
                <a:cs typeface="Oxygen Light"/>
                <a:sym typeface="Oxygen Light"/>
              </a:rPr>
              <a:t>FAQ</a:t>
            </a:r>
            <a:endParaRPr sz="1100">
              <a:solidFill>
                <a:schemeClr val="dk1"/>
              </a:solidFill>
              <a:latin typeface="Oxygen Light"/>
              <a:ea typeface="Oxygen Light"/>
              <a:cs typeface="Oxygen Light"/>
              <a:sym typeface="Oxygen Light"/>
            </a:endParaRPr>
          </a:p>
          <a:p>
            <a:pPr indent="-298450" lvl="1" marL="914400" rtl="0" algn="l">
              <a:lnSpc>
                <a:spcPct val="130000"/>
              </a:lnSpc>
              <a:spcBef>
                <a:spcPts val="0"/>
              </a:spcBef>
              <a:spcAft>
                <a:spcPts val="0"/>
              </a:spcAft>
              <a:buClr>
                <a:schemeClr val="dk1"/>
              </a:buClr>
              <a:buSzPts val="1100"/>
              <a:buFont typeface="Oxygen Light"/>
              <a:buChar char="○"/>
            </a:pPr>
            <a:r>
              <a:rPr lang="en" sz="1100">
                <a:solidFill>
                  <a:schemeClr val="dk1"/>
                </a:solidFill>
                <a:latin typeface="Oxygen Light"/>
                <a:ea typeface="Oxygen Light"/>
                <a:cs typeface="Oxygen Light"/>
                <a:sym typeface="Oxygen Light"/>
              </a:rPr>
              <a:t>Q: don’t all of these services have their own QR code reader?</a:t>
            </a:r>
            <a:endParaRPr sz="1100">
              <a:solidFill>
                <a:schemeClr val="dk1"/>
              </a:solidFill>
              <a:latin typeface="Oxygen Light"/>
              <a:ea typeface="Oxygen Light"/>
              <a:cs typeface="Oxygen Light"/>
              <a:sym typeface="Oxygen Light"/>
            </a:endParaRPr>
          </a:p>
          <a:p>
            <a:pPr indent="-298450" lvl="1" marL="914400" rtl="0" algn="l">
              <a:lnSpc>
                <a:spcPct val="130000"/>
              </a:lnSpc>
              <a:spcBef>
                <a:spcPts val="0"/>
              </a:spcBef>
              <a:spcAft>
                <a:spcPts val="0"/>
              </a:spcAft>
              <a:buClr>
                <a:schemeClr val="dk1"/>
              </a:buClr>
              <a:buSzPts val="1100"/>
              <a:buFont typeface="Oxygen Light"/>
              <a:buChar char="○"/>
            </a:pPr>
            <a:r>
              <a:rPr lang="en" sz="1100">
                <a:solidFill>
                  <a:schemeClr val="dk1"/>
                </a:solidFill>
                <a:latin typeface="Oxygen Light"/>
                <a:ea typeface="Oxygen Light"/>
                <a:cs typeface="Oxygen Light"/>
                <a:sym typeface="Oxygen Light"/>
              </a:rPr>
              <a:t>A: Yes, but retailers aren’t offering QR codes on bills.</a:t>
            </a:r>
            <a:endParaRPr sz="1100">
              <a:solidFill>
                <a:schemeClr val="dk1"/>
              </a:solidFill>
              <a:latin typeface="Oxygen Light"/>
              <a:ea typeface="Oxygen Light"/>
              <a:cs typeface="Oxygen Light"/>
              <a:sym typeface="Oxygen Light"/>
            </a:endParaRPr>
          </a:p>
        </p:txBody>
      </p:sp>
      <p:sp>
        <p:nvSpPr>
          <p:cNvPr id="370" name="Google Shape;370;p30"/>
          <p:cNvSpPr txBox="1"/>
          <p:nvPr/>
        </p:nvSpPr>
        <p:spPr>
          <a:xfrm>
            <a:off x="4145250" y="231225"/>
            <a:ext cx="4912500" cy="49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latin typeface="Rubik"/>
                <a:ea typeface="Rubik"/>
                <a:cs typeface="Rubik"/>
                <a:sym typeface="Rubik"/>
              </a:rPr>
              <a:t>Market Size</a:t>
            </a:r>
            <a:endParaRPr b="1" sz="2400">
              <a:latin typeface="Rubik"/>
              <a:ea typeface="Rubik"/>
              <a:cs typeface="Rubik"/>
              <a:sym typeface="Rubik"/>
            </a:endParaRPr>
          </a:p>
        </p:txBody>
      </p:sp>
      <p:sp>
        <p:nvSpPr>
          <p:cNvPr id="371" name="Google Shape;371;p30"/>
          <p:cNvSpPr/>
          <p:nvPr/>
        </p:nvSpPr>
        <p:spPr>
          <a:xfrm>
            <a:off x="1156400" y="1449825"/>
            <a:ext cx="2390400" cy="2390400"/>
          </a:xfrm>
          <a:prstGeom prst="ellipse">
            <a:avLst/>
          </a:prstGeom>
          <a:solidFill>
            <a:srgbClr val="01C8FF">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181075" y="1152000"/>
            <a:ext cx="2839500" cy="2839500"/>
          </a:xfrm>
          <a:prstGeom prst="ellipse">
            <a:avLst/>
          </a:prstGeom>
          <a:solidFill>
            <a:srgbClr val="01FF1E">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374" name="Google Shape;374;p30"/>
          <p:cNvPicPr preferRelativeResize="0"/>
          <p:nvPr/>
        </p:nvPicPr>
        <p:blipFill>
          <a:blip r:embed="rId7">
            <a:alphaModFix/>
          </a:blip>
          <a:stretch>
            <a:fillRect/>
          </a:stretch>
        </p:blipFill>
        <p:spPr>
          <a:xfrm>
            <a:off x="7801519" y="4715600"/>
            <a:ext cx="211885" cy="2119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ACBD"/>
        </a:solidFill>
      </p:bgPr>
    </p:bg>
    <p:spTree>
      <p:nvGrpSpPr>
        <p:cNvPr id="378" name="Shape 378"/>
        <p:cNvGrpSpPr/>
        <p:nvPr/>
      </p:nvGrpSpPr>
      <p:grpSpPr>
        <a:xfrm>
          <a:off x="0" y="0"/>
          <a:ext cx="0" cy="0"/>
          <a:chOff x="0" y="0"/>
          <a:chExt cx="0" cy="0"/>
        </a:xfrm>
      </p:grpSpPr>
      <p:pic>
        <p:nvPicPr>
          <p:cNvPr id="379" name="Google Shape;379;p31"/>
          <p:cNvPicPr preferRelativeResize="0"/>
          <p:nvPr/>
        </p:nvPicPr>
        <p:blipFill rotWithShape="1">
          <a:blip r:embed="rId3">
            <a:alphaModFix/>
          </a:blip>
          <a:srcRect b="131" l="1117" r="0" t="-1418"/>
          <a:stretch/>
        </p:blipFill>
        <p:spPr>
          <a:xfrm flipH="1">
            <a:off x="380251" y="1489982"/>
            <a:ext cx="2581499" cy="1974219"/>
          </a:xfrm>
          <a:prstGeom prst="rect">
            <a:avLst/>
          </a:prstGeom>
          <a:noFill/>
          <a:ln>
            <a:noFill/>
          </a:ln>
        </p:spPr>
      </p:pic>
      <p:sp>
        <p:nvSpPr>
          <p:cNvPr id="380" name="Google Shape;380;p31"/>
          <p:cNvSpPr/>
          <p:nvPr/>
        </p:nvSpPr>
        <p:spPr>
          <a:xfrm>
            <a:off x="3048002" y="8625"/>
            <a:ext cx="3048000" cy="5143500"/>
          </a:xfrm>
          <a:prstGeom prst="rect">
            <a:avLst/>
          </a:prstGeom>
          <a:solidFill>
            <a:srgbClr val="4E6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txBox="1"/>
          <p:nvPr/>
        </p:nvSpPr>
        <p:spPr>
          <a:xfrm>
            <a:off x="1209125" y="182950"/>
            <a:ext cx="2581500" cy="49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FFFFFF"/>
                </a:solidFill>
                <a:latin typeface="Rubik"/>
                <a:ea typeface="Rubik"/>
                <a:cs typeface="Rubik"/>
                <a:sym typeface="Rubik"/>
              </a:rPr>
              <a:t>Competitors</a:t>
            </a:r>
            <a:endParaRPr b="1" sz="3000">
              <a:solidFill>
                <a:srgbClr val="FFFFFF"/>
              </a:solidFill>
              <a:latin typeface="Rubik"/>
              <a:ea typeface="Rubik"/>
              <a:cs typeface="Rubik"/>
              <a:sym typeface="Rubik"/>
            </a:endParaRPr>
          </a:p>
        </p:txBody>
      </p:sp>
      <p:sp>
        <p:nvSpPr>
          <p:cNvPr id="382" name="Google Shape;382;p31"/>
          <p:cNvSpPr txBox="1"/>
          <p:nvPr/>
        </p:nvSpPr>
        <p:spPr>
          <a:xfrm>
            <a:off x="350925" y="3253300"/>
            <a:ext cx="2581500" cy="9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u="sng">
                <a:solidFill>
                  <a:srgbClr val="FFFFFF"/>
                </a:solidFill>
                <a:latin typeface="Oxygen"/>
                <a:ea typeface="Oxygen"/>
                <a:cs typeface="Oxygen"/>
                <a:sym typeface="Oxygen"/>
                <a:hlinkClick r:id="rId4">
                  <a:extLst>
                    <a:ext uri="{A12FA001-AC4F-418D-AE19-62706E023703}">
                      <ahyp:hlinkClr val="tx"/>
                    </a:ext>
                  </a:extLst>
                </a:hlinkClick>
              </a:rPr>
              <a:t>Zapper</a:t>
            </a:r>
            <a:endParaRPr sz="1100">
              <a:solidFill>
                <a:srgbClr val="FFFFFF"/>
              </a:solidFill>
              <a:latin typeface="Oxygen"/>
              <a:ea typeface="Oxygen"/>
              <a:cs typeface="Oxygen"/>
              <a:sym typeface="Oxygen"/>
            </a:endParaRPr>
          </a:p>
          <a:p>
            <a:pPr indent="0" lvl="0" marL="0" rtl="0" algn="l">
              <a:lnSpc>
                <a:spcPct val="115000"/>
              </a:lnSpc>
              <a:spcBef>
                <a:spcPts val="0"/>
              </a:spcBef>
              <a:spcAft>
                <a:spcPts val="0"/>
              </a:spcAft>
              <a:buNone/>
            </a:pPr>
            <a:r>
              <a:rPr lang="en" sz="1100">
                <a:solidFill>
                  <a:srgbClr val="FFFFFF"/>
                </a:solidFill>
                <a:latin typeface="Oxygen"/>
                <a:ea typeface="Oxygen"/>
                <a:cs typeface="Oxygen"/>
                <a:sym typeface="Oxygen"/>
              </a:rPr>
              <a:t>M</a:t>
            </a:r>
            <a:r>
              <a:rPr lang="en" sz="1100">
                <a:solidFill>
                  <a:srgbClr val="FFFFFF"/>
                </a:solidFill>
                <a:latin typeface="Oxygen"/>
                <a:ea typeface="Oxygen"/>
                <a:cs typeface="Oxygen"/>
                <a:sym typeface="Oxygen"/>
              </a:rPr>
              <a:t>obile payments provider for restaurants who uses QR codes. Participating restaurants add a QR Code on every bill. </a:t>
            </a:r>
            <a:r>
              <a:rPr b="1" lang="en" sz="1100">
                <a:solidFill>
                  <a:srgbClr val="FFFFFF"/>
                </a:solidFill>
                <a:latin typeface="Oxygen"/>
                <a:ea typeface="Oxygen"/>
                <a:cs typeface="Oxygen"/>
                <a:sym typeface="Oxygen"/>
              </a:rPr>
              <a:t>Customers can pay using the Zapper app.</a:t>
            </a:r>
            <a:endParaRPr b="1" sz="1100">
              <a:solidFill>
                <a:srgbClr val="FFFFFF"/>
              </a:solidFill>
              <a:latin typeface="Oxygen"/>
              <a:ea typeface="Oxygen"/>
              <a:cs typeface="Oxygen"/>
              <a:sym typeface="Oxygen"/>
            </a:endParaRPr>
          </a:p>
        </p:txBody>
      </p:sp>
      <p:pic>
        <p:nvPicPr>
          <p:cNvPr id="383" name="Google Shape;383;p31"/>
          <p:cNvPicPr preferRelativeResize="0"/>
          <p:nvPr/>
        </p:nvPicPr>
        <p:blipFill rotWithShape="1">
          <a:blip r:embed="rId5">
            <a:alphaModFix/>
          </a:blip>
          <a:srcRect b="2170" l="13719" r="14409" t="930"/>
          <a:stretch/>
        </p:blipFill>
        <p:spPr>
          <a:xfrm>
            <a:off x="-1488975" y="2375175"/>
            <a:ext cx="1042400" cy="1974200"/>
          </a:xfrm>
          <a:prstGeom prst="rect">
            <a:avLst/>
          </a:prstGeom>
          <a:noFill/>
          <a:ln>
            <a:noFill/>
          </a:ln>
        </p:spPr>
      </p:pic>
      <p:sp>
        <p:nvSpPr>
          <p:cNvPr id="384" name="Google Shape;384;p31"/>
          <p:cNvSpPr txBox="1"/>
          <p:nvPr/>
        </p:nvSpPr>
        <p:spPr>
          <a:xfrm>
            <a:off x="3321800" y="1817939"/>
            <a:ext cx="1560600" cy="2490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u="sng">
                <a:solidFill>
                  <a:srgbClr val="FFFFFF"/>
                </a:solidFill>
                <a:latin typeface="Oxygen"/>
                <a:ea typeface="Oxygen"/>
                <a:cs typeface="Oxygen"/>
                <a:sym typeface="Oxygen"/>
                <a:hlinkClick r:id="rId6">
                  <a:extLst>
                    <a:ext uri="{A12FA001-AC4F-418D-AE19-62706E023703}">
                      <ahyp:hlinkClr val="tx"/>
                    </a:ext>
                  </a:extLst>
                </a:hlinkClick>
              </a:rPr>
              <a:t>Clover</a:t>
            </a:r>
            <a:endParaRPr>
              <a:solidFill>
                <a:srgbClr val="FFFFFF"/>
              </a:solidFill>
            </a:endParaRPr>
          </a:p>
          <a:p>
            <a:pPr indent="0" lvl="0" marL="0" rtl="0" algn="l">
              <a:lnSpc>
                <a:spcPct val="115000"/>
              </a:lnSpc>
              <a:spcBef>
                <a:spcPts val="0"/>
              </a:spcBef>
              <a:spcAft>
                <a:spcPts val="0"/>
              </a:spcAft>
              <a:buNone/>
            </a:pPr>
            <a:r>
              <a:rPr lang="en" sz="1100">
                <a:solidFill>
                  <a:srgbClr val="FFFFFF"/>
                </a:solidFill>
                <a:latin typeface="Oxygen"/>
                <a:ea typeface="Oxygen"/>
                <a:cs typeface="Oxygen"/>
                <a:sym typeface="Oxygen"/>
              </a:rPr>
              <a:t>End-to-end  POS systems with “apps” including </a:t>
            </a:r>
            <a:r>
              <a:rPr lang="en" sz="1100" u="sng">
                <a:solidFill>
                  <a:srgbClr val="FFFFFF"/>
                </a:solidFill>
                <a:latin typeface="Oxygen"/>
                <a:ea typeface="Oxygen"/>
                <a:cs typeface="Oxygen"/>
                <a:sym typeface="Oxygen"/>
                <a:hlinkClick r:id="rId7">
                  <a:extLst>
                    <a:ext uri="{A12FA001-AC4F-418D-AE19-62706E023703}">
                      <ahyp:hlinkClr val="tx"/>
                    </a:ext>
                  </a:extLst>
                </a:hlinkClick>
              </a:rPr>
              <a:t>POS “scan-to-pay”</a:t>
            </a:r>
            <a:r>
              <a:rPr lang="en" sz="1100">
                <a:solidFill>
                  <a:srgbClr val="FFFFFF"/>
                </a:solidFill>
                <a:latin typeface="Oxygen"/>
                <a:ea typeface="Oxygen"/>
                <a:cs typeface="Oxygen"/>
                <a:sym typeface="Oxygen"/>
              </a:rPr>
              <a:t> with integrated QR codes and </a:t>
            </a:r>
            <a:r>
              <a:rPr lang="en" sz="1100" u="sng">
                <a:solidFill>
                  <a:srgbClr val="FFFFFF"/>
                </a:solidFill>
                <a:latin typeface="Oxygen"/>
                <a:ea typeface="Oxygen"/>
                <a:cs typeface="Oxygen"/>
                <a:sym typeface="Oxygen"/>
                <a:hlinkClick r:id="rId8">
                  <a:extLst>
                    <a:ext uri="{A12FA001-AC4F-418D-AE19-62706E023703}">
                      <ahyp:hlinkClr val="tx"/>
                    </a:ext>
                  </a:extLst>
                </a:hlinkClick>
              </a:rPr>
              <a:t>web receipts</a:t>
            </a:r>
            <a:endParaRPr sz="1100">
              <a:solidFill>
                <a:srgbClr val="FFFFFF"/>
              </a:solidFill>
              <a:latin typeface="Oxygen"/>
              <a:ea typeface="Oxygen"/>
              <a:cs typeface="Oxygen"/>
              <a:sym typeface="Oxygen"/>
            </a:endParaRPr>
          </a:p>
          <a:p>
            <a:pPr indent="0" lvl="0" marL="0" rtl="0" algn="l">
              <a:spcBef>
                <a:spcPts val="0"/>
              </a:spcBef>
              <a:spcAft>
                <a:spcPts val="0"/>
              </a:spcAft>
              <a:buNone/>
            </a:pPr>
            <a:r>
              <a:t/>
            </a:r>
            <a:endParaRPr sz="1100">
              <a:solidFill>
                <a:srgbClr val="FFFFFF"/>
              </a:solidFill>
              <a:latin typeface="Oxygen"/>
              <a:ea typeface="Oxygen"/>
              <a:cs typeface="Oxygen"/>
              <a:sym typeface="Oxygen"/>
            </a:endParaRPr>
          </a:p>
          <a:p>
            <a:pPr indent="-148590" lvl="0" marL="228600" rtl="0" algn="l">
              <a:spcBef>
                <a:spcPts val="0"/>
              </a:spcBef>
              <a:spcAft>
                <a:spcPts val="0"/>
              </a:spcAft>
              <a:buClr>
                <a:srgbClr val="FFFFFF"/>
              </a:buClr>
              <a:buSzPts val="900"/>
              <a:buFont typeface="Oxygen"/>
              <a:buChar char="●"/>
            </a:pPr>
            <a:r>
              <a:rPr lang="en" sz="900">
                <a:solidFill>
                  <a:srgbClr val="FFFFFF"/>
                </a:solidFill>
                <a:latin typeface="Oxygen"/>
                <a:ea typeface="Oxygen"/>
                <a:cs typeface="Oxygen"/>
                <a:sym typeface="Oxygen"/>
              </a:rPr>
              <a:t>QR on receipt</a:t>
            </a:r>
            <a:endParaRPr sz="900">
              <a:solidFill>
                <a:srgbClr val="FFFFFF"/>
              </a:solidFill>
              <a:latin typeface="Oxygen"/>
              <a:ea typeface="Oxygen"/>
              <a:cs typeface="Oxygen"/>
              <a:sym typeface="Oxygen"/>
            </a:endParaRPr>
          </a:p>
          <a:p>
            <a:pPr indent="-148590" lvl="0" marL="228600" rtl="0" algn="l">
              <a:spcBef>
                <a:spcPts val="0"/>
              </a:spcBef>
              <a:spcAft>
                <a:spcPts val="0"/>
              </a:spcAft>
              <a:buClr>
                <a:srgbClr val="FFFFFF"/>
              </a:buClr>
              <a:buSzPts val="900"/>
              <a:buFont typeface="Oxygen"/>
              <a:buChar char="●"/>
            </a:pPr>
            <a:r>
              <a:rPr lang="en" sz="900">
                <a:solidFill>
                  <a:srgbClr val="FFFFFF"/>
                </a:solidFill>
                <a:latin typeface="Oxygen"/>
                <a:ea typeface="Oxygen"/>
                <a:cs typeface="Oxygen"/>
                <a:sym typeface="Oxygen"/>
              </a:rPr>
              <a:t>Bill splitting</a:t>
            </a:r>
            <a:endParaRPr sz="900">
              <a:solidFill>
                <a:srgbClr val="FFFFFF"/>
              </a:solidFill>
              <a:latin typeface="Oxygen"/>
              <a:ea typeface="Oxygen"/>
              <a:cs typeface="Oxygen"/>
              <a:sym typeface="Oxygen"/>
            </a:endParaRPr>
          </a:p>
          <a:p>
            <a:pPr indent="-148590" lvl="0" marL="228600" rtl="0" algn="l">
              <a:spcBef>
                <a:spcPts val="0"/>
              </a:spcBef>
              <a:spcAft>
                <a:spcPts val="0"/>
              </a:spcAft>
              <a:buClr>
                <a:srgbClr val="FFFFFF"/>
              </a:buClr>
              <a:buSzPts val="900"/>
              <a:buFont typeface="Oxygen"/>
              <a:buChar char="●"/>
            </a:pPr>
            <a:r>
              <a:rPr lang="en" sz="900">
                <a:solidFill>
                  <a:srgbClr val="FFFFFF"/>
                </a:solidFill>
                <a:latin typeface="Oxygen"/>
                <a:ea typeface="Oxygen"/>
                <a:cs typeface="Oxygen"/>
                <a:sym typeface="Oxygen"/>
              </a:rPr>
              <a:t>Web Receipt</a:t>
            </a:r>
            <a:endParaRPr sz="900">
              <a:solidFill>
                <a:srgbClr val="FFFFFF"/>
              </a:solidFill>
              <a:latin typeface="Oxygen"/>
              <a:ea typeface="Oxygen"/>
              <a:cs typeface="Oxygen"/>
              <a:sym typeface="Oxygen"/>
            </a:endParaRPr>
          </a:p>
          <a:p>
            <a:pPr indent="-148590" lvl="0" marL="228600" rtl="0" algn="l">
              <a:spcBef>
                <a:spcPts val="0"/>
              </a:spcBef>
              <a:spcAft>
                <a:spcPts val="0"/>
              </a:spcAft>
              <a:buClr>
                <a:srgbClr val="FFFFFF"/>
              </a:buClr>
              <a:buSzPts val="900"/>
              <a:buFont typeface="Oxygen"/>
              <a:buChar char="●"/>
            </a:pPr>
            <a:r>
              <a:rPr lang="en" sz="900">
                <a:solidFill>
                  <a:srgbClr val="FFFFFF"/>
                </a:solidFill>
                <a:latin typeface="Oxygen"/>
                <a:ea typeface="Oxygen"/>
                <a:cs typeface="Oxygen"/>
                <a:sym typeface="Oxygen"/>
              </a:rPr>
              <a:t>No app required</a:t>
            </a:r>
            <a:endParaRPr sz="900">
              <a:solidFill>
                <a:srgbClr val="FFFFFF"/>
              </a:solidFill>
              <a:latin typeface="Oxygen"/>
              <a:ea typeface="Oxygen"/>
              <a:cs typeface="Oxygen"/>
              <a:sym typeface="Oxygen"/>
            </a:endParaRPr>
          </a:p>
          <a:p>
            <a:pPr indent="-148590" lvl="0" marL="228600" rtl="0" algn="l">
              <a:spcBef>
                <a:spcPts val="0"/>
              </a:spcBef>
              <a:spcAft>
                <a:spcPts val="0"/>
              </a:spcAft>
              <a:buClr>
                <a:srgbClr val="FFFFFF"/>
              </a:buClr>
              <a:buSzPts val="900"/>
              <a:buFont typeface="Oxygen"/>
              <a:buChar char="●"/>
            </a:pPr>
            <a:r>
              <a:rPr lang="en" sz="900">
                <a:solidFill>
                  <a:srgbClr val="FFFFFF"/>
                </a:solidFill>
                <a:latin typeface="Oxygen"/>
                <a:ea typeface="Oxygen"/>
                <a:cs typeface="Oxygen"/>
                <a:sym typeface="Oxygen"/>
              </a:rPr>
              <a:t>Restaurant must use Clover POS, and have QR function added as “app”</a:t>
            </a:r>
            <a:endParaRPr sz="900">
              <a:solidFill>
                <a:srgbClr val="FFFFFF"/>
              </a:solidFill>
              <a:latin typeface="Oxygen"/>
              <a:ea typeface="Oxygen"/>
              <a:cs typeface="Oxygen"/>
              <a:sym typeface="Oxygen"/>
            </a:endParaRPr>
          </a:p>
        </p:txBody>
      </p:sp>
      <p:pic>
        <p:nvPicPr>
          <p:cNvPr id="385" name="Google Shape;385;p31"/>
          <p:cNvPicPr preferRelativeResize="0"/>
          <p:nvPr/>
        </p:nvPicPr>
        <p:blipFill>
          <a:blip r:embed="rId9">
            <a:alphaModFix/>
          </a:blip>
          <a:stretch>
            <a:fillRect/>
          </a:stretch>
        </p:blipFill>
        <p:spPr>
          <a:xfrm>
            <a:off x="3321801" y="1201907"/>
            <a:ext cx="1519024" cy="379743"/>
          </a:xfrm>
          <a:prstGeom prst="rect">
            <a:avLst/>
          </a:prstGeom>
          <a:noFill/>
          <a:ln>
            <a:noFill/>
          </a:ln>
        </p:spPr>
      </p:pic>
      <p:pic>
        <p:nvPicPr>
          <p:cNvPr id="386" name="Google Shape;386;p31"/>
          <p:cNvPicPr preferRelativeResize="0"/>
          <p:nvPr/>
        </p:nvPicPr>
        <p:blipFill>
          <a:blip r:embed="rId10">
            <a:alphaModFix/>
          </a:blip>
          <a:stretch>
            <a:fillRect/>
          </a:stretch>
        </p:blipFill>
        <p:spPr>
          <a:xfrm>
            <a:off x="350925" y="1300121"/>
            <a:ext cx="1161000" cy="323446"/>
          </a:xfrm>
          <a:prstGeom prst="rect">
            <a:avLst/>
          </a:prstGeom>
          <a:noFill/>
          <a:ln>
            <a:noFill/>
          </a:ln>
        </p:spPr>
      </p:pic>
      <p:grpSp>
        <p:nvGrpSpPr>
          <p:cNvPr id="387" name="Google Shape;387;p31"/>
          <p:cNvGrpSpPr/>
          <p:nvPr/>
        </p:nvGrpSpPr>
        <p:grpSpPr>
          <a:xfrm>
            <a:off x="4949591" y="1201899"/>
            <a:ext cx="1037625" cy="3073070"/>
            <a:chOff x="5279465" y="1449525"/>
            <a:chExt cx="1161044" cy="3438592"/>
          </a:xfrm>
        </p:grpSpPr>
        <p:grpSp>
          <p:nvGrpSpPr>
            <p:cNvPr id="388" name="Google Shape;388;p31"/>
            <p:cNvGrpSpPr/>
            <p:nvPr/>
          </p:nvGrpSpPr>
          <p:grpSpPr>
            <a:xfrm>
              <a:off x="5279465" y="1470450"/>
              <a:ext cx="1161044" cy="3417667"/>
              <a:chOff x="5617425" y="1449525"/>
              <a:chExt cx="1143660" cy="3417667"/>
            </a:xfrm>
          </p:grpSpPr>
          <p:pic>
            <p:nvPicPr>
              <p:cNvPr id="389" name="Google Shape;389;p31"/>
              <p:cNvPicPr preferRelativeResize="0"/>
              <p:nvPr/>
            </p:nvPicPr>
            <p:blipFill rotWithShape="1">
              <a:blip r:embed="rId11">
                <a:alphaModFix amt="14000"/>
              </a:blip>
              <a:srcRect b="1662" l="9674" r="7640" t="92048"/>
              <a:stretch/>
            </p:blipFill>
            <p:spPr>
              <a:xfrm>
                <a:off x="5617425" y="4731592"/>
                <a:ext cx="1143650" cy="135600"/>
              </a:xfrm>
              <a:prstGeom prst="rect">
                <a:avLst/>
              </a:prstGeom>
              <a:noFill/>
              <a:ln>
                <a:noFill/>
              </a:ln>
            </p:spPr>
          </p:pic>
          <p:grpSp>
            <p:nvGrpSpPr>
              <p:cNvPr id="390" name="Google Shape;390;p31"/>
              <p:cNvGrpSpPr/>
              <p:nvPr/>
            </p:nvGrpSpPr>
            <p:grpSpPr>
              <a:xfrm>
                <a:off x="5617425" y="1449525"/>
                <a:ext cx="1143660" cy="3282075"/>
                <a:chOff x="2858012" y="66187"/>
                <a:chExt cx="824973" cy="2367507"/>
              </a:xfrm>
            </p:grpSpPr>
            <p:pic>
              <p:nvPicPr>
                <p:cNvPr id="391" name="Google Shape;391;p31"/>
                <p:cNvPicPr preferRelativeResize="0"/>
                <p:nvPr/>
              </p:nvPicPr>
              <p:blipFill rotWithShape="1">
                <a:blip r:embed="rId12">
                  <a:alphaModFix amt="14000"/>
                </a:blip>
                <a:srcRect b="53038" l="2963" r="4417" t="1274"/>
                <a:stretch/>
              </p:blipFill>
              <p:spPr>
                <a:xfrm>
                  <a:off x="2858012" y="66187"/>
                  <a:ext cx="824966" cy="1002488"/>
                </a:xfrm>
                <a:prstGeom prst="rect">
                  <a:avLst/>
                </a:prstGeom>
                <a:noFill/>
                <a:ln>
                  <a:noFill/>
                </a:ln>
              </p:spPr>
            </p:pic>
            <p:pic>
              <p:nvPicPr>
                <p:cNvPr id="392" name="Google Shape;392;p31"/>
                <p:cNvPicPr preferRelativeResize="0"/>
                <p:nvPr/>
              </p:nvPicPr>
              <p:blipFill rotWithShape="1">
                <a:blip r:embed="rId13">
                  <a:alphaModFix amt="14000"/>
                </a:blip>
                <a:srcRect b="6516" l="9713" r="6400" t="4460"/>
                <a:stretch/>
              </p:blipFill>
              <p:spPr>
                <a:xfrm>
                  <a:off x="2858019" y="1068676"/>
                  <a:ext cx="824966" cy="1365018"/>
                </a:xfrm>
                <a:prstGeom prst="rect">
                  <a:avLst/>
                </a:prstGeom>
                <a:noFill/>
                <a:ln>
                  <a:noFill/>
                </a:ln>
              </p:spPr>
            </p:pic>
          </p:grpSp>
        </p:grpSp>
        <p:grpSp>
          <p:nvGrpSpPr>
            <p:cNvPr id="393" name="Google Shape;393;p31"/>
            <p:cNvGrpSpPr/>
            <p:nvPr/>
          </p:nvGrpSpPr>
          <p:grpSpPr>
            <a:xfrm>
              <a:off x="5280850" y="1449525"/>
              <a:ext cx="1143650" cy="3417667"/>
              <a:chOff x="5617425" y="1449525"/>
              <a:chExt cx="1143650" cy="3417667"/>
            </a:xfrm>
          </p:grpSpPr>
          <p:pic>
            <p:nvPicPr>
              <p:cNvPr id="394" name="Google Shape;394;p31"/>
              <p:cNvPicPr preferRelativeResize="0"/>
              <p:nvPr/>
            </p:nvPicPr>
            <p:blipFill rotWithShape="1">
              <a:blip r:embed="rId14">
                <a:alphaModFix/>
              </a:blip>
              <a:srcRect b="1662" l="9674" r="7640" t="92048"/>
              <a:stretch/>
            </p:blipFill>
            <p:spPr>
              <a:xfrm>
                <a:off x="5617425" y="4731592"/>
                <a:ext cx="1143650" cy="135600"/>
              </a:xfrm>
              <a:prstGeom prst="rect">
                <a:avLst/>
              </a:prstGeom>
              <a:noFill/>
              <a:ln>
                <a:noFill/>
              </a:ln>
            </p:spPr>
          </p:pic>
          <p:grpSp>
            <p:nvGrpSpPr>
              <p:cNvPr id="395" name="Google Shape;395;p31"/>
              <p:cNvGrpSpPr/>
              <p:nvPr/>
            </p:nvGrpSpPr>
            <p:grpSpPr>
              <a:xfrm>
                <a:off x="5617425" y="1449525"/>
                <a:ext cx="1143650" cy="3310249"/>
                <a:chOff x="2858012" y="66187"/>
                <a:chExt cx="824966" cy="2387830"/>
              </a:xfrm>
            </p:grpSpPr>
            <p:pic>
              <p:nvPicPr>
                <p:cNvPr id="396" name="Google Shape;396;p31"/>
                <p:cNvPicPr preferRelativeResize="0"/>
                <p:nvPr/>
              </p:nvPicPr>
              <p:blipFill rotWithShape="1">
                <a:blip r:embed="rId15">
                  <a:alphaModFix/>
                </a:blip>
                <a:srcRect b="53038" l="2963" r="4417" t="1274"/>
                <a:stretch/>
              </p:blipFill>
              <p:spPr>
                <a:xfrm>
                  <a:off x="2858012" y="66187"/>
                  <a:ext cx="824966" cy="1002488"/>
                </a:xfrm>
                <a:prstGeom prst="rect">
                  <a:avLst/>
                </a:prstGeom>
                <a:noFill/>
                <a:ln>
                  <a:noFill/>
                </a:ln>
              </p:spPr>
            </p:pic>
            <p:pic>
              <p:nvPicPr>
                <p:cNvPr id="397" name="Google Shape;397;p31"/>
                <p:cNvPicPr preferRelativeResize="0"/>
                <p:nvPr/>
              </p:nvPicPr>
              <p:blipFill rotWithShape="1">
                <a:blip r:embed="rId16">
                  <a:alphaModFix/>
                </a:blip>
                <a:srcRect b="5182" l="9713" r="6400" t="1941"/>
                <a:stretch/>
              </p:blipFill>
              <p:spPr>
                <a:xfrm>
                  <a:off x="2858012" y="1029939"/>
                  <a:ext cx="824966" cy="1424078"/>
                </a:xfrm>
                <a:prstGeom prst="rect">
                  <a:avLst/>
                </a:prstGeom>
                <a:noFill/>
                <a:ln>
                  <a:noFill/>
                </a:ln>
              </p:spPr>
            </p:pic>
          </p:grpSp>
        </p:grpSp>
      </p:grpSp>
      <p:sp>
        <p:nvSpPr>
          <p:cNvPr id="398" name="Google Shape;398;p31"/>
          <p:cNvSpPr/>
          <p:nvPr/>
        </p:nvSpPr>
        <p:spPr>
          <a:xfrm>
            <a:off x="6096002" y="8625"/>
            <a:ext cx="3048000" cy="5143500"/>
          </a:xfrm>
          <a:prstGeom prst="rect">
            <a:avLst/>
          </a:prstGeom>
          <a:solidFill>
            <a:srgbClr val="006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txBox="1"/>
          <p:nvPr/>
        </p:nvSpPr>
        <p:spPr>
          <a:xfrm>
            <a:off x="80043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8C1CF"/>
                </a:solidFill>
                <a:latin typeface="Rubik Light"/>
                <a:ea typeface="Rubik Light"/>
                <a:cs typeface="Rubik Light"/>
                <a:sym typeface="Rubik Light"/>
              </a:rPr>
              <a:t>QR-CODE.IO</a:t>
            </a:r>
            <a:endParaRPr b="1" sz="1200">
              <a:solidFill>
                <a:srgbClr val="98C1CF"/>
              </a:solidFill>
              <a:latin typeface="Oxygen"/>
              <a:ea typeface="Oxygen"/>
              <a:cs typeface="Oxygen"/>
              <a:sym typeface="Oxygen"/>
            </a:endParaRPr>
          </a:p>
        </p:txBody>
      </p:sp>
      <p:pic>
        <p:nvPicPr>
          <p:cNvPr id="400" name="Google Shape;400;p31"/>
          <p:cNvPicPr preferRelativeResize="0"/>
          <p:nvPr/>
        </p:nvPicPr>
        <p:blipFill>
          <a:blip r:embed="rId17">
            <a:alphaModFix amt="58999"/>
          </a:blip>
          <a:stretch>
            <a:fillRect/>
          </a:stretch>
        </p:blipFill>
        <p:spPr>
          <a:xfrm>
            <a:off x="7725319" y="4715600"/>
            <a:ext cx="211885" cy="211910"/>
          </a:xfrm>
          <a:prstGeom prst="rect">
            <a:avLst/>
          </a:prstGeom>
          <a:noFill/>
          <a:ln>
            <a:noFill/>
          </a:ln>
        </p:spPr>
      </p:pic>
      <p:sp>
        <p:nvSpPr>
          <p:cNvPr id="401" name="Google Shape;401;p31"/>
          <p:cNvSpPr txBox="1"/>
          <p:nvPr/>
        </p:nvSpPr>
        <p:spPr>
          <a:xfrm>
            <a:off x="6374700" y="3464188"/>
            <a:ext cx="2449800" cy="786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u="sng">
                <a:solidFill>
                  <a:srgbClr val="FFFFFF"/>
                </a:solidFill>
                <a:latin typeface="Oxygen"/>
                <a:ea typeface="Oxygen"/>
                <a:cs typeface="Oxygen"/>
                <a:sym typeface="Oxygen"/>
                <a:hlinkClick r:id="rId18">
                  <a:extLst>
                    <a:ext uri="{A12FA001-AC4F-418D-AE19-62706E023703}">
                      <ahyp:hlinkClr val="tx"/>
                    </a:ext>
                  </a:extLst>
                </a:hlinkClick>
              </a:rPr>
              <a:t>UpNGo</a:t>
            </a:r>
            <a:endParaRPr sz="1100">
              <a:solidFill>
                <a:srgbClr val="FFFFFF"/>
              </a:solidFill>
              <a:latin typeface="Oxygen"/>
              <a:ea typeface="Oxygen"/>
              <a:cs typeface="Oxygen"/>
              <a:sym typeface="Oxygen"/>
            </a:endParaRPr>
          </a:p>
          <a:p>
            <a:pPr indent="0" lvl="0" marL="0" rtl="0" algn="l">
              <a:lnSpc>
                <a:spcPct val="115000"/>
              </a:lnSpc>
              <a:spcBef>
                <a:spcPts val="0"/>
              </a:spcBef>
              <a:spcAft>
                <a:spcPts val="0"/>
              </a:spcAft>
              <a:buNone/>
            </a:pPr>
            <a:r>
              <a:rPr lang="en" sz="1100">
                <a:solidFill>
                  <a:srgbClr val="FFFFFF"/>
                </a:solidFill>
                <a:latin typeface="Oxygen"/>
                <a:ea typeface="Oxygen"/>
                <a:cs typeface="Oxygen"/>
                <a:sym typeface="Oxygen"/>
              </a:rPr>
              <a:t>API integration into POSs, QR printing on checks, web-based payments, apple pay, check splitting - no app.</a:t>
            </a:r>
            <a:endParaRPr sz="1100">
              <a:solidFill>
                <a:srgbClr val="FFFFFF"/>
              </a:solidFill>
              <a:latin typeface="Oxygen"/>
              <a:ea typeface="Oxygen"/>
              <a:cs typeface="Oxygen"/>
              <a:sym typeface="Oxygen"/>
            </a:endParaRPr>
          </a:p>
        </p:txBody>
      </p:sp>
      <p:pic>
        <p:nvPicPr>
          <p:cNvPr id="402" name="Google Shape;402;p31"/>
          <p:cNvPicPr preferRelativeResize="0"/>
          <p:nvPr/>
        </p:nvPicPr>
        <p:blipFill rotWithShape="1">
          <a:blip r:embed="rId19">
            <a:alphaModFix/>
          </a:blip>
          <a:srcRect b="428" l="0" r="0" t="0"/>
          <a:stretch/>
        </p:blipFill>
        <p:spPr>
          <a:xfrm>
            <a:off x="6374700" y="1201900"/>
            <a:ext cx="2449800" cy="1974200"/>
          </a:xfrm>
          <a:prstGeom prst="rect">
            <a:avLst/>
          </a:prstGeom>
          <a:noFill/>
          <a:ln>
            <a:noFill/>
          </a:ln>
        </p:spPr>
      </p:pic>
      <p:pic>
        <p:nvPicPr>
          <p:cNvPr id="403" name="Google Shape;403;p31"/>
          <p:cNvPicPr preferRelativeResize="0"/>
          <p:nvPr/>
        </p:nvPicPr>
        <p:blipFill>
          <a:blip r:embed="rId20">
            <a:alphaModFix/>
          </a:blip>
          <a:stretch>
            <a:fillRect/>
          </a:stretch>
        </p:blipFill>
        <p:spPr>
          <a:xfrm>
            <a:off x="7039512" y="1827714"/>
            <a:ext cx="1161000" cy="9102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4"/>
          <p:cNvPicPr preferRelativeResize="0"/>
          <p:nvPr/>
        </p:nvPicPr>
        <p:blipFill rotWithShape="1">
          <a:blip r:embed="rId3">
            <a:alphaModFix/>
          </a:blip>
          <a:srcRect b="0" l="18156" r="34276" t="0"/>
          <a:stretch/>
        </p:blipFill>
        <p:spPr>
          <a:xfrm>
            <a:off x="0" y="5"/>
            <a:ext cx="3657600" cy="5126402"/>
          </a:xfrm>
          <a:prstGeom prst="rect">
            <a:avLst/>
          </a:prstGeom>
          <a:noFill/>
          <a:ln>
            <a:noFill/>
          </a:ln>
        </p:spPr>
      </p:pic>
      <p:pic>
        <p:nvPicPr>
          <p:cNvPr id="78" name="Google Shape;78;p14"/>
          <p:cNvPicPr preferRelativeResize="0"/>
          <p:nvPr/>
        </p:nvPicPr>
        <p:blipFill rotWithShape="1">
          <a:blip r:embed="rId4">
            <a:alphaModFix/>
          </a:blip>
          <a:srcRect b="0" l="38140" r="8523" t="0"/>
          <a:stretch/>
        </p:blipFill>
        <p:spPr>
          <a:xfrm>
            <a:off x="0" y="0"/>
            <a:ext cx="3657600" cy="5143500"/>
          </a:xfrm>
          <a:prstGeom prst="rect">
            <a:avLst/>
          </a:prstGeom>
          <a:noFill/>
          <a:ln>
            <a:noFill/>
          </a:ln>
        </p:spPr>
      </p:pic>
      <p:pic>
        <p:nvPicPr>
          <p:cNvPr id="79" name="Google Shape;79;p14"/>
          <p:cNvPicPr preferRelativeResize="0"/>
          <p:nvPr/>
        </p:nvPicPr>
        <p:blipFill rotWithShape="1">
          <a:blip r:embed="rId5">
            <a:alphaModFix/>
          </a:blip>
          <a:srcRect b="0" l="22727" r="29705" t="0"/>
          <a:stretch/>
        </p:blipFill>
        <p:spPr>
          <a:xfrm>
            <a:off x="0" y="0"/>
            <a:ext cx="3669799" cy="5143500"/>
          </a:xfrm>
          <a:prstGeom prst="rect">
            <a:avLst/>
          </a:prstGeom>
          <a:noFill/>
          <a:ln>
            <a:noFill/>
          </a:ln>
        </p:spPr>
      </p:pic>
      <p:pic>
        <p:nvPicPr>
          <p:cNvPr id="80" name="Google Shape;80;p14"/>
          <p:cNvPicPr preferRelativeResize="0"/>
          <p:nvPr/>
        </p:nvPicPr>
        <p:blipFill rotWithShape="1">
          <a:blip r:embed="rId3">
            <a:alphaModFix/>
          </a:blip>
          <a:srcRect b="0" l="18156" r="34276" t="0"/>
          <a:stretch/>
        </p:blipFill>
        <p:spPr>
          <a:xfrm>
            <a:off x="0" y="0"/>
            <a:ext cx="3669799" cy="5143500"/>
          </a:xfrm>
          <a:prstGeom prst="rect">
            <a:avLst/>
          </a:prstGeom>
          <a:noFill/>
          <a:ln>
            <a:noFill/>
          </a:ln>
        </p:spPr>
      </p:pic>
      <p:sp>
        <p:nvSpPr>
          <p:cNvPr id="81" name="Google Shape;81;p14"/>
          <p:cNvSpPr txBox="1"/>
          <p:nvPr/>
        </p:nvSpPr>
        <p:spPr>
          <a:xfrm>
            <a:off x="4119875" y="284175"/>
            <a:ext cx="4495800" cy="138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QR payments reached $3.23 trillion in China in 2018 </a:t>
            </a:r>
            <a:r>
              <a:rPr lang="en" sz="1000" u="sng">
                <a:solidFill>
                  <a:schemeClr val="hlink"/>
                </a:solidFill>
                <a:latin typeface="Rubik"/>
                <a:ea typeface="Rubik"/>
                <a:cs typeface="Rubik"/>
                <a:sym typeface="Rubik"/>
                <a:hlinkClick r:id="rId6"/>
              </a:rPr>
              <a:t>iResearch Consulting Group</a:t>
            </a:r>
            <a:endParaRPr sz="1000">
              <a:solidFill>
                <a:srgbClr val="434343"/>
              </a:solidFill>
              <a:latin typeface="Rubik"/>
              <a:ea typeface="Rubik"/>
              <a:cs typeface="Rubik"/>
              <a:sym typeface="Rubik"/>
            </a:endParaRPr>
          </a:p>
        </p:txBody>
      </p:sp>
      <p:pic>
        <p:nvPicPr>
          <p:cNvPr id="82" name="Google Shape;82;p14"/>
          <p:cNvPicPr preferRelativeResize="0"/>
          <p:nvPr/>
        </p:nvPicPr>
        <p:blipFill>
          <a:blip r:embed="rId7">
            <a:alphaModFix amt="52000"/>
          </a:blip>
          <a:stretch>
            <a:fillRect/>
          </a:stretch>
        </p:blipFill>
        <p:spPr>
          <a:xfrm>
            <a:off x="7775678" y="4739802"/>
            <a:ext cx="1216152" cy="257972"/>
          </a:xfrm>
          <a:prstGeom prst="rect">
            <a:avLst/>
          </a:prstGeom>
          <a:noFill/>
          <a:ln>
            <a:noFill/>
          </a:ln>
        </p:spPr>
      </p:pic>
      <p:sp>
        <p:nvSpPr>
          <p:cNvPr id="83" name="Google Shape;83;p14"/>
          <p:cNvSpPr txBox="1"/>
          <p:nvPr/>
        </p:nvSpPr>
        <p:spPr>
          <a:xfrm>
            <a:off x="4075175" y="2155000"/>
            <a:ext cx="4731600" cy="25848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200">
                <a:latin typeface="Oxygen"/>
                <a:ea typeface="Oxygen"/>
                <a:cs typeface="Oxygen"/>
                <a:sym typeface="Oxygen"/>
              </a:rPr>
              <a:t>It’s nearly impossible to overstate the </a:t>
            </a:r>
            <a:r>
              <a:rPr lang="en" sz="1200" u="sng">
                <a:solidFill>
                  <a:schemeClr val="hlink"/>
                </a:solidFill>
                <a:latin typeface="Oxygen"/>
                <a:ea typeface="Oxygen"/>
                <a:cs typeface="Oxygen"/>
                <a:sym typeface="Oxygen"/>
                <a:hlinkClick r:id="rId8"/>
              </a:rPr>
              <a:t>ubiquity of QR codes in China</a:t>
            </a:r>
            <a:r>
              <a:rPr lang="en" sz="1200">
                <a:latin typeface="Oxygen"/>
                <a:ea typeface="Oxygen"/>
                <a:cs typeface="Oxygen"/>
                <a:sym typeface="Oxygen"/>
              </a:rPr>
              <a:t>.  Used on </a:t>
            </a:r>
            <a:r>
              <a:rPr lang="en" sz="1200" u="sng">
                <a:solidFill>
                  <a:schemeClr val="hlink"/>
                </a:solidFill>
                <a:latin typeface="Oxygen"/>
                <a:ea typeface="Oxygen"/>
                <a:cs typeface="Oxygen"/>
                <a:sym typeface="Oxygen"/>
                <a:hlinkClick r:id="rId9"/>
              </a:rPr>
              <a:t>everything</a:t>
            </a:r>
            <a:r>
              <a:rPr lang="en" sz="1200">
                <a:latin typeface="Oxygen"/>
                <a:ea typeface="Oxygen"/>
                <a:cs typeface="Oxygen"/>
                <a:sym typeface="Oxygen"/>
              </a:rPr>
              <a:t> from Omega watch ads, to payments, to reading ordering off a menu, or even calling a server. It allows users to interact with the physical work with their digital devices in real time.</a:t>
            </a:r>
            <a:endParaRPr sz="1200">
              <a:latin typeface="Oxygen"/>
              <a:ea typeface="Oxygen"/>
              <a:cs typeface="Oxygen"/>
              <a:sym typeface="Oxygen"/>
            </a:endParaRPr>
          </a:p>
          <a:p>
            <a:pPr indent="0" lvl="0" marL="0" rtl="0" algn="l">
              <a:lnSpc>
                <a:spcPct val="125000"/>
              </a:lnSpc>
              <a:spcBef>
                <a:spcPts val="0"/>
              </a:spcBef>
              <a:spcAft>
                <a:spcPts val="0"/>
              </a:spcAft>
              <a:buNone/>
            </a:pPr>
            <a:r>
              <a:t/>
            </a:r>
            <a:endParaRPr sz="1200">
              <a:latin typeface="Oxygen"/>
              <a:ea typeface="Oxygen"/>
              <a:cs typeface="Oxygen"/>
              <a:sym typeface="Oxygen"/>
            </a:endParaRPr>
          </a:p>
          <a:p>
            <a:pPr indent="0" lvl="0" marL="0" rtl="0" algn="l">
              <a:lnSpc>
                <a:spcPct val="125000"/>
              </a:lnSpc>
              <a:spcBef>
                <a:spcPts val="0"/>
              </a:spcBef>
              <a:spcAft>
                <a:spcPts val="0"/>
              </a:spcAft>
              <a:buNone/>
            </a:pPr>
            <a:r>
              <a:rPr lang="en" sz="1200">
                <a:latin typeface="Oxygen"/>
                <a:ea typeface="Oxygen"/>
                <a:cs typeface="Oxygen"/>
                <a:sym typeface="Oxygen"/>
              </a:rPr>
              <a:t>“WeChat, China’s most popular messaging app, has an in-built QR Code scanner. An estimated </a:t>
            </a:r>
            <a:r>
              <a:rPr lang="en" sz="1200" u="sng">
                <a:solidFill>
                  <a:schemeClr val="hlink"/>
                </a:solidFill>
                <a:latin typeface="Oxygen"/>
                <a:ea typeface="Oxygen"/>
                <a:cs typeface="Oxygen"/>
                <a:sym typeface="Oxygen"/>
                <a:hlinkClick r:id="rId10"/>
              </a:rPr>
              <a:t>half a billion people in China actively use WeChat on their smartphones</a:t>
            </a:r>
            <a:r>
              <a:rPr lang="en" sz="1200">
                <a:latin typeface="Oxygen"/>
                <a:ea typeface="Oxygen"/>
                <a:cs typeface="Oxygen"/>
                <a:sym typeface="Oxygen"/>
              </a:rPr>
              <a:t>...This removes the need to download a dedicated QR Code scanning app - a problem prevalent in the West.”</a:t>
            </a:r>
            <a:endParaRPr sz="1200">
              <a:latin typeface="Oxygen"/>
              <a:ea typeface="Oxygen"/>
              <a:cs typeface="Oxygen"/>
              <a:sym typeface="Oxyge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2"/>
          <p:cNvPicPr preferRelativeResize="0"/>
          <p:nvPr/>
        </p:nvPicPr>
        <p:blipFill rotWithShape="1">
          <a:blip r:embed="rId3">
            <a:alphaModFix/>
          </a:blip>
          <a:srcRect b="15404" l="0" r="0" t="0"/>
          <a:stretch/>
        </p:blipFill>
        <p:spPr>
          <a:xfrm>
            <a:off x="0" y="0"/>
            <a:ext cx="9144000" cy="5143501"/>
          </a:xfrm>
          <a:prstGeom prst="rect">
            <a:avLst/>
          </a:prstGeom>
          <a:noFill/>
          <a:ln>
            <a:noFill/>
          </a:ln>
        </p:spPr>
      </p:pic>
      <p:pic>
        <p:nvPicPr>
          <p:cNvPr id="409" name="Google Shape;409;p32"/>
          <p:cNvPicPr preferRelativeResize="0"/>
          <p:nvPr/>
        </p:nvPicPr>
        <p:blipFill>
          <a:blip r:embed="rId4">
            <a:alphaModFix/>
          </a:blip>
          <a:stretch>
            <a:fillRect/>
          </a:stretch>
        </p:blipFill>
        <p:spPr>
          <a:xfrm>
            <a:off x="11494950" y="2534188"/>
            <a:ext cx="327300" cy="327300"/>
          </a:xfrm>
          <a:prstGeom prst="rect">
            <a:avLst/>
          </a:prstGeom>
          <a:noFill/>
          <a:ln>
            <a:noFill/>
          </a:ln>
        </p:spPr>
      </p:pic>
      <p:sp>
        <p:nvSpPr>
          <p:cNvPr id="410" name="Google Shape;410;p32"/>
          <p:cNvSpPr/>
          <p:nvPr/>
        </p:nvSpPr>
        <p:spPr>
          <a:xfrm>
            <a:off x="11461725" y="3456547"/>
            <a:ext cx="499200" cy="313200"/>
          </a:xfrm>
          <a:prstGeom prst="roundRect">
            <a:avLst>
              <a:gd fmla="val 16667" name="adj"/>
            </a:avLst>
          </a:pr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Oxygen"/>
                <a:ea typeface="Oxygen"/>
                <a:cs typeface="Oxygen"/>
                <a:sym typeface="Oxygen"/>
              </a:rPr>
              <a:t>No</a:t>
            </a:r>
            <a:endParaRPr b="1" sz="1000">
              <a:solidFill>
                <a:schemeClr val="accent5"/>
              </a:solidFill>
              <a:latin typeface="Oxygen"/>
              <a:ea typeface="Oxygen"/>
              <a:cs typeface="Oxygen"/>
              <a:sym typeface="Oxygen"/>
            </a:endParaRPr>
          </a:p>
        </p:txBody>
      </p:sp>
      <p:sp>
        <p:nvSpPr>
          <p:cNvPr id="411" name="Google Shape;411;p32"/>
          <p:cNvSpPr txBox="1"/>
          <p:nvPr/>
        </p:nvSpPr>
        <p:spPr>
          <a:xfrm>
            <a:off x="2575725" y="2267025"/>
            <a:ext cx="4218600" cy="465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000">
                <a:solidFill>
                  <a:srgbClr val="FFFFFF"/>
                </a:solidFill>
                <a:latin typeface="Rubik"/>
                <a:ea typeface="Rubik"/>
                <a:cs typeface="Rubik"/>
                <a:sym typeface="Rubik"/>
              </a:rPr>
              <a:t>Pilot at Crushed in PB</a:t>
            </a:r>
            <a:endParaRPr b="1" sz="3000">
              <a:solidFill>
                <a:srgbClr val="FFFFFF"/>
              </a:solidFill>
              <a:latin typeface="Rubik"/>
              <a:ea typeface="Rubik"/>
              <a:cs typeface="Rubik"/>
              <a:sym typeface="Rubik"/>
            </a:endParaRPr>
          </a:p>
        </p:txBody>
      </p:sp>
      <p:sp>
        <p:nvSpPr>
          <p:cNvPr id="412" name="Google Shape;412;p32"/>
          <p:cNvSpPr txBox="1"/>
          <p:nvPr/>
        </p:nvSpPr>
        <p:spPr>
          <a:xfrm>
            <a:off x="80043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FFFFFF"/>
                </a:solidFill>
                <a:latin typeface="Rubik Light"/>
                <a:ea typeface="Rubik Light"/>
                <a:cs typeface="Rubik Light"/>
                <a:sym typeface="Rubik Light"/>
              </a:rPr>
              <a:t>QR-CODE.IO</a:t>
            </a:r>
            <a:endParaRPr b="1" sz="1200">
              <a:solidFill>
                <a:srgbClr val="FFFFFF"/>
              </a:solidFill>
              <a:latin typeface="Oxygen"/>
              <a:ea typeface="Oxygen"/>
              <a:cs typeface="Oxygen"/>
              <a:sym typeface="Oxygen"/>
            </a:endParaRPr>
          </a:p>
        </p:txBody>
      </p:sp>
      <p:pic>
        <p:nvPicPr>
          <p:cNvPr id="413" name="Google Shape;413;p32"/>
          <p:cNvPicPr preferRelativeResize="0"/>
          <p:nvPr/>
        </p:nvPicPr>
        <p:blipFill>
          <a:blip r:embed="rId5">
            <a:alphaModFix/>
          </a:blip>
          <a:stretch>
            <a:fillRect/>
          </a:stretch>
        </p:blipFill>
        <p:spPr>
          <a:xfrm>
            <a:off x="7725319" y="4715600"/>
            <a:ext cx="211885" cy="2119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33"/>
          <p:cNvPicPr preferRelativeResize="0"/>
          <p:nvPr/>
        </p:nvPicPr>
        <p:blipFill rotWithShape="1">
          <a:blip r:embed="rId3">
            <a:alphaModFix/>
          </a:blip>
          <a:srcRect b="0" l="0" r="0" t="6296"/>
          <a:stretch/>
        </p:blipFill>
        <p:spPr>
          <a:xfrm>
            <a:off x="0" y="0"/>
            <a:ext cx="3659424" cy="5143498"/>
          </a:xfrm>
          <a:prstGeom prst="rect">
            <a:avLst/>
          </a:prstGeom>
          <a:noFill/>
          <a:ln>
            <a:noFill/>
          </a:ln>
        </p:spPr>
      </p:pic>
      <p:pic>
        <p:nvPicPr>
          <p:cNvPr id="419" name="Google Shape;419;p33"/>
          <p:cNvPicPr preferRelativeResize="0"/>
          <p:nvPr/>
        </p:nvPicPr>
        <p:blipFill rotWithShape="1">
          <a:blip r:embed="rId4">
            <a:alphaModFix/>
          </a:blip>
          <a:srcRect b="0" l="5531" r="5531" t="0"/>
          <a:stretch/>
        </p:blipFill>
        <p:spPr>
          <a:xfrm>
            <a:off x="1" y="0"/>
            <a:ext cx="3659425" cy="5143500"/>
          </a:xfrm>
          <a:prstGeom prst="rect">
            <a:avLst/>
          </a:prstGeom>
          <a:noFill/>
          <a:ln>
            <a:noFill/>
          </a:ln>
        </p:spPr>
      </p:pic>
      <p:sp>
        <p:nvSpPr>
          <p:cNvPr id="420" name="Google Shape;420;p33"/>
          <p:cNvSpPr txBox="1"/>
          <p:nvPr/>
        </p:nvSpPr>
        <p:spPr>
          <a:xfrm>
            <a:off x="4281625" y="488600"/>
            <a:ext cx="4398600" cy="41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Rubik"/>
                <a:ea typeface="Rubik"/>
                <a:cs typeface="Rubik"/>
                <a:sym typeface="Rubik"/>
              </a:rPr>
              <a:t>Why Crushed?</a:t>
            </a:r>
            <a:endParaRPr b="1" sz="3000">
              <a:latin typeface="Rubik"/>
              <a:ea typeface="Rubik"/>
              <a:cs typeface="Rubik"/>
              <a:sym typeface="Rubik"/>
            </a:endParaRPr>
          </a:p>
        </p:txBody>
      </p:sp>
      <p:sp>
        <p:nvSpPr>
          <p:cNvPr id="421" name="Google Shape;421;p33"/>
          <p:cNvSpPr txBox="1"/>
          <p:nvPr/>
        </p:nvSpPr>
        <p:spPr>
          <a:xfrm>
            <a:off x="4281625" y="1276225"/>
            <a:ext cx="4314900" cy="2914800"/>
          </a:xfrm>
          <a:prstGeom prst="rect">
            <a:avLst/>
          </a:prstGeom>
          <a:noFill/>
          <a:ln>
            <a:noFill/>
          </a:ln>
        </p:spPr>
        <p:txBody>
          <a:bodyPr anchorCtr="0" anchor="t" bIns="91425" lIns="0" spcFirstLastPara="1" rIns="91425" wrap="square" tIns="91425">
            <a:noAutofit/>
          </a:bodyPr>
          <a:lstStyle/>
          <a:p>
            <a:pPr indent="0" lvl="0" marL="0" rtl="0" algn="l">
              <a:lnSpc>
                <a:spcPct val="125000"/>
              </a:lnSpc>
              <a:spcBef>
                <a:spcPts val="0"/>
              </a:spcBef>
              <a:spcAft>
                <a:spcPts val="0"/>
              </a:spcAft>
              <a:buNone/>
            </a:pPr>
            <a:r>
              <a:rPr b="1" lang="en" sz="1200">
                <a:latin typeface="Oxygen"/>
                <a:ea typeface="Oxygen"/>
                <a:cs typeface="Oxygen"/>
                <a:sym typeface="Oxygen"/>
              </a:rPr>
              <a:t>Crushed’s demographic is inline with our target</a:t>
            </a:r>
            <a:endParaRPr b="1" sz="1200">
              <a:latin typeface="Oxygen"/>
              <a:ea typeface="Oxygen"/>
              <a:cs typeface="Oxygen"/>
              <a:sym typeface="Oxygen"/>
            </a:endParaRPr>
          </a:p>
          <a:p>
            <a:pPr indent="0" lvl="0" marL="0" rtl="0" algn="l">
              <a:lnSpc>
                <a:spcPct val="125000"/>
              </a:lnSpc>
              <a:spcBef>
                <a:spcPts val="0"/>
              </a:spcBef>
              <a:spcAft>
                <a:spcPts val="0"/>
              </a:spcAft>
              <a:buNone/>
            </a:pPr>
            <a:r>
              <a:rPr lang="en" sz="1200">
                <a:latin typeface="Oxygen"/>
                <a:ea typeface="Oxygen"/>
                <a:cs typeface="Oxygen"/>
                <a:sym typeface="Oxygen"/>
              </a:rPr>
              <a:t>18-24 typical age range, mobile-first, casual</a:t>
            </a:r>
            <a:endParaRPr sz="1200">
              <a:latin typeface="Oxygen"/>
              <a:ea typeface="Oxygen"/>
              <a:cs typeface="Oxygen"/>
              <a:sym typeface="Oxygen"/>
            </a:endParaRPr>
          </a:p>
          <a:p>
            <a:pPr indent="0" lvl="0" marL="0" rtl="0" algn="l">
              <a:lnSpc>
                <a:spcPct val="125000"/>
              </a:lnSpc>
              <a:spcBef>
                <a:spcPts val="0"/>
              </a:spcBef>
              <a:spcAft>
                <a:spcPts val="0"/>
              </a:spcAft>
              <a:buNone/>
            </a:pPr>
            <a:r>
              <a:t/>
            </a:r>
            <a:endParaRPr sz="1200">
              <a:latin typeface="Oxygen"/>
              <a:ea typeface="Oxygen"/>
              <a:cs typeface="Oxygen"/>
              <a:sym typeface="Oxygen"/>
            </a:endParaRPr>
          </a:p>
          <a:p>
            <a:pPr indent="0" lvl="0" marL="0" rtl="0" algn="l">
              <a:lnSpc>
                <a:spcPct val="125000"/>
              </a:lnSpc>
              <a:spcBef>
                <a:spcPts val="0"/>
              </a:spcBef>
              <a:spcAft>
                <a:spcPts val="0"/>
              </a:spcAft>
              <a:buNone/>
            </a:pPr>
            <a:r>
              <a:rPr b="1" lang="en" sz="1200">
                <a:latin typeface="Oxygen"/>
                <a:ea typeface="Oxygen"/>
                <a:cs typeface="Oxygen"/>
                <a:sym typeface="Oxygen"/>
              </a:rPr>
              <a:t>It’s both a restaurant and bar</a:t>
            </a:r>
            <a:endParaRPr b="1" sz="1200">
              <a:latin typeface="Oxygen"/>
              <a:ea typeface="Oxygen"/>
              <a:cs typeface="Oxygen"/>
              <a:sym typeface="Oxygen"/>
            </a:endParaRPr>
          </a:p>
          <a:p>
            <a:pPr indent="0" lvl="0" marL="0" rtl="0" algn="l">
              <a:lnSpc>
                <a:spcPct val="125000"/>
              </a:lnSpc>
              <a:spcBef>
                <a:spcPts val="0"/>
              </a:spcBef>
              <a:spcAft>
                <a:spcPts val="0"/>
              </a:spcAft>
              <a:buNone/>
            </a:pPr>
            <a:r>
              <a:rPr lang="en" sz="1200">
                <a:latin typeface="Oxygen"/>
                <a:ea typeface="Oxygen"/>
                <a:cs typeface="Oxygen"/>
                <a:sym typeface="Oxygen"/>
              </a:rPr>
              <a:t>This means we can run tests in both use-cases</a:t>
            </a:r>
            <a:endParaRPr sz="1200">
              <a:latin typeface="Oxygen"/>
              <a:ea typeface="Oxygen"/>
              <a:cs typeface="Oxygen"/>
              <a:sym typeface="Oxygen"/>
            </a:endParaRPr>
          </a:p>
          <a:p>
            <a:pPr indent="0" lvl="0" marL="0" rtl="0" algn="l">
              <a:lnSpc>
                <a:spcPct val="125000"/>
              </a:lnSpc>
              <a:spcBef>
                <a:spcPts val="0"/>
              </a:spcBef>
              <a:spcAft>
                <a:spcPts val="0"/>
              </a:spcAft>
              <a:buNone/>
            </a:pPr>
            <a:r>
              <a:t/>
            </a:r>
            <a:endParaRPr sz="1200">
              <a:latin typeface="Oxygen"/>
              <a:ea typeface="Oxygen"/>
              <a:cs typeface="Oxygen"/>
              <a:sym typeface="Oxygen"/>
            </a:endParaRPr>
          </a:p>
          <a:p>
            <a:pPr indent="0" lvl="0" marL="0" rtl="0" algn="l">
              <a:lnSpc>
                <a:spcPct val="125000"/>
              </a:lnSpc>
              <a:spcBef>
                <a:spcPts val="0"/>
              </a:spcBef>
              <a:spcAft>
                <a:spcPts val="0"/>
              </a:spcAft>
              <a:buNone/>
            </a:pPr>
            <a:r>
              <a:rPr b="1" lang="en" sz="1200">
                <a:latin typeface="Oxygen"/>
                <a:ea typeface="Oxygen"/>
                <a:cs typeface="Oxygen"/>
                <a:sym typeface="Oxygen"/>
              </a:rPr>
              <a:t>Using a modern POS and kitchen workflow</a:t>
            </a:r>
            <a:endParaRPr b="1" sz="1200">
              <a:latin typeface="Oxygen"/>
              <a:ea typeface="Oxygen"/>
              <a:cs typeface="Oxygen"/>
              <a:sym typeface="Oxygen"/>
            </a:endParaRPr>
          </a:p>
          <a:p>
            <a:pPr indent="0" lvl="0" marL="0" rtl="0" algn="l">
              <a:lnSpc>
                <a:spcPct val="125000"/>
              </a:lnSpc>
              <a:spcBef>
                <a:spcPts val="0"/>
              </a:spcBef>
              <a:spcAft>
                <a:spcPts val="0"/>
              </a:spcAft>
              <a:buNone/>
            </a:pPr>
            <a:r>
              <a:rPr lang="en" sz="1200">
                <a:latin typeface="Oxygen"/>
                <a:ea typeface="Oxygen"/>
                <a:cs typeface="Oxygen"/>
                <a:sym typeface="Oxygen"/>
              </a:rPr>
              <a:t>Future growth will require a software-based POS for API integration, and a server staff willing to try new things.</a:t>
            </a:r>
            <a:endParaRPr sz="1200">
              <a:latin typeface="Oxygen"/>
              <a:ea typeface="Oxygen"/>
              <a:cs typeface="Oxygen"/>
              <a:sym typeface="Oxygen"/>
            </a:endParaRPr>
          </a:p>
          <a:p>
            <a:pPr indent="0" lvl="0" marL="0" rtl="0" algn="l">
              <a:lnSpc>
                <a:spcPct val="125000"/>
              </a:lnSpc>
              <a:spcBef>
                <a:spcPts val="0"/>
              </a:spcBef>
              <a:spcAft>
                <a:spcPts val="0"/>
              </a:spcAft>
              <a:buNone/>
            </a:pPr>
            <a:r>
              <a:t/>
            </a:r>
            <a:endParaRPr sz="1200">
              <a:latin typeface="Oxygen"/>
              <a:ea typeface="Oxygen"/>
              <a:cs typeface="Oxygen"/>
              <a:sym typeface="Oxygen"/>
            </a:endParaRPr>
          </a:p>
          <a:p>
            <a:pPr indent="0" lvl="0" marL="0" rtl="0" algn="l">
              <a:lnSpc>
                <a:spcPct val="125000"/>
              </a:lnSpc>
              <a:spcBef>
                <a:spcPts val="0"/>
              </a:spcBef>
              <a:spcAft>
                <a:spcPts val="0"/>
              </a:spcAft>
              <a:buNone/>
            </a:pPr>
            <a:r>
              <a:rPr b="1" lang="en" sz="1200">
                <a:latin typeface="Oxygen"/>
                <a:ea typeface="Oxygen"/>
                <a:cs typeface="Oxygen"/>
                <a:sym typeface="Oxygen"/>
              </a:rPr>
              <a:t>Relationship with owners and management is strong</a:t>
            </a:r>
            <a:endParaRPr b="1" sz="1200">
              <a:latin typeface="Oxygen"/>
              <a:ea typeface="Oxygen"/>
              <a:cs typeface="Oxygen"/>
              <a:sym typeface="Oxygen"/>
            </a:endParaRPr>
          </a:p>
          <a:p>
            <a:pPr indent="0" lvl="0" marL="0" rtl="0" algn="l">
              <a:lnSpc>
                <a:spcPct val="125000"/>
              </a:lnSpc>
              <a:spcBef>
                <a:spcPts val="0"/>
              </a:spcBef>
              <a:spcAft>
                <a:spcPts val="0"/>
              </a:spcAft>
              <a:buNone/>
            </a:pPr>
            <a:r>
              <a:rPr lang="en" sz="1200">
                <a:latin typeface="Oxygen"/>
                <a:ea typeface="Oxygen"/>
                <a:cs typeface="Oxygen"/>
                <a:sym typeface="Oxygen"/>
              </a:rPr>
              <a:t>This will allow our pilot to have access to staff, POS, and customers for running the pilot with little constraints.</a:t>
            </a:r>
            <a:endParaRPr sz="1200">
              <a:latin typeface="Oxygen"/>
              <a:ea typeface="Oxygen"/>
              <a:cs typeface="Oxygen"/>
              <a:sym typeface="Oxygen"/>
            </a:endParaRPr>
          </a:p>
        </p:txBody>
      </p:sp>
      <p:sp>
        <p:nvSpPr>
          <p:cNvPr id="422" name="Google Shape;422;p33"/>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423" name="Google Shape;423;p33"/>
          <p:cNvPicPr preferRelativeResize="0"/>
          <p:nvPr/>
        </p:nvPicPr>
        <p:blipFill>
          <a:blip r:embed="rId5">
            <a:alphaModFix/>
          </a:blip>
          <a:stretch>
            <a:fillRect/>
          </a:stretch>
        </p:blipFill>
        <p:spPr>
          <a:xfrm>
            <a:off x="7801519" y="4715600"/>
            <a:ext cx="211885" cy="2119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4"/>
          <p:cNvSpPr/>
          <p:nvPr/>
        </p:nvSpPr>
        <p:spPr>
          <a:xfrm>
            <a:off x="382156" y="969676"/>
            <a:ext cx="768300" cy="768300"/>
          </a:xfrm>
          <a:prstGeom prst="ellipse">
            <a:avLst/>
          </a:prstGeom>
          <a:solidFill>
            <a:srgbClr val="006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63525" y="2113500"/>
            <a:ext cx="8949600" cy="1110300"/>
          </a:xfrm>
          <a:prstGeom prst="rect">
            <a:avLst/>
          </a:prstGeom>
          <a:solidFill>
            <a:srgbClr val="F6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txBox="1"/>
          <p:nvPr/>
        </p:nvSpPr>
        <p:spPr>
          <a:xfrm>
            <a:off x="424575" y="234725"/>
            <a:ext cx="6364800" cy="56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latin typeface="Oxygen"/>
                <a:ea typeface="Oxygen"/>
                <a:cs typeface="Oxygen"/>
                <a:sym typeface="Oxygen"/>
              </a:rPr>
              <a:t>Pilot service map touchpoints</a:t>
            </a:r>
            <a:endParaRPr sz="2400">
              <a:latin typeface="Oxygen Light"/>
              <a:ea typeface="Oxygen Light"/>
              <a:cs typeface="Oxygen Light"/>
              <a:sym typeface="Oxygen Light"/>
            </a:endParaRPr>
          </a:p>
        </p:txBody>
      </p:sp>
      <p:sp>
        <p:nvSpPr>
          <p:cNvPr id="431" name="Google Shape;431;p34"/>
          <p:cNvSpPr txBox="1"/>
          <p:nvPr/>
        </p:nvSpPr>
        <p:spPr>
          <a:xfrm>
            <a:off x="382167" y="2999247"/>
            <a:ext cx="654300" cy="213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latin typeface="Oxygen"/>
                <a:ea typeface="Oxygen"/>
                <a:cs typeface="Oxygen"/>
                <a:sym typeface="Oxygen"/>
              </a:rPr>
              <a:t>Server</a:t>
            </a:r>
            <a:endParaRPr>
              <a:latin typeface="Oxygen Light"/>
              <a:ea typeface="Oxygen Light"/>
              <a:cs typeface="Oxygen Light"/>
              <a:sym typeface="Oxygen Light"/>
            </a:endParaRPr>
          </a:p>
        </p:txBody>
      </p:sp>
      <p:sp>
        <p:nvSpPr>
          <p:cNvPr id="432" name="Google Shape;432;p34"/>
          <p:cNvSpPr txBox="1"/>
          <p:nvPr/>
        </p:nvSpPr>
        <p:spPr>
          <a:xfrm>
            <a:off x="204575" y="4078700"/>
            <a:ext cx="1167300" cy="213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latin typeface="Oxygen"/>
                <a:ea typeface="Oxygen"/>
                <a:cs typeface="Oxygen"/>
                <a:sym typeface="Oxygen"/>
              </a:rPr>
              <a:t>Customer</a:t>
            </a:r>
            <a:endParaRPr>
              <a:latin typeface="Oxygen Light"/>
              <a:ea typeface="Oxygen Light"/>
              <a:cs typeface="Oxygen Light"/>
              <a:sym typeface="Oxygen Light"/>
            </a:endParaRPr>
          </a:p>
        </p:txBody>
      </p:sp>
      <p:grpSp>
        <p:nvGrpSpPr>
          <p:cNvPr id="433" name="Google Shape;433;p34"/>
          <p:cNvGrpSpPr/>
          <p:nvPr/>
        </p:nvGrpSpPr>
        <p:grpSpPr>
          <a:xfrm>
            <a:off x="5544475" y="3323017"/>
            <a:ext cx="713876" cy="1048845"/>
            <a:chOff x="4016896" y="3810625"/>
            <a:chExt cx="786900" cy="1156135"/>
          </a:xfrm>
        </p:grpSpPr>
        <p:sp>
          <p:nvSpPr>
            <p:cNvPr id="434" name="Google Shape;434;p34"/>
            <p:cNvSpPr txBox="1"/>
            <p:nvPr/>
          </p:nvSpPr>
          <p:spPr>
            <a:xfrm>
              <a:off x="4016896" y="4677560"/>
              <a:ext cx="786900" cy="28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Gets Confirmation</a:t>
              </a:r>
              <a:endParaRPr sz="900">
                <a:latin typeface="Oxygen"/>
                <a:ea typeface="Oxygen"/>
                <a:cs typeface="Oxygen"/>
                <a:sym typeface="Oxygen"/>
              </a:endParaRPr>
            </a:p>
          </p:txBody>
        </p:sp>
        <p:grpSp>
          <p:nvGrpSpPr>
            <p:cNvPr id="435" name="Google Shape;435;p34"/>
            <p:cNvGrpSpPr/>
            <p:nvPr/>
          </p:nvGrpSpPr>
          <p:grpSpPr>
            <a:xfrm>
              <a:off x="4274725" y="3810625"/>
              <a:ext cx="327300" cy="687600"/>
              <a:chOff x="3822850" y="3456550"/>
              <a:chExt cx="327300" cy="687600"/>
            </a:xfrm>
          </p:grpSpPr>
          <p:sp>
            <p:nvSpPr>
              <p:cNvPr id="436" name="Google Shape;436;p34"/>
              <p:cNvSpPr/>
              <p:nvPr/>
            </p:nvSpPr>
            <p:spPr>
              <a:xfrm>
                <a:off x="3822850" y="3456550"/>
                <a:ext cx="327300" cy="6876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3889100" y="3567450"/>
                <a:ext cx="192300" cy="37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3910750" y="3628500"/>
                <a:ext cx="151500" cy="1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3910750" y="3652230"/>
                <a:ext cx="151500" cy="1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3858700" y="3713300"/>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3946394" y="3713300"/>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4034089" y="3713300"/>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3910750" y="3803666"/>
                <a:ext cx="151500" cy="37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34"/>
              <p:cNvPicPr preferRelativeResize="0"/>
              <p:nvPr/>
            </p:nvPicPr>
            <p:blipFill rotWithShape="1">
              <a:blip r:embed="rId3">
                <a:alphaModFix/>
              </a:blip>
              <a:srcRect b="25480" l="18094" r="18813" t="11527"/>
              <a:stretch/>
            </p:blipFill>
            <p:spPr>
              <a:xfrm>
                <a:off x="3889096" y="3898897"/>
                <a:ext cx="192300" cy="192012"/>
              </a:xfrm>
              <a:prstGeom prst="rect">
                <a:avLst/>
              </a:prstGeom>
              <a:noFill/>
              <a:ln>
                <a:noFill/>
              </a:ln>
            </p:spPr>
          </p:pic>
          <p:sp>
            <p:nvSpPr>
              <p:cNvPr id="445" name="Google Shape;445;p34"/>
              <p:cNvSpPr/>
              <p:nvPr/>
            </p:nvSpPr>
            <p:spPr>
              <a:xfrm>
                <a:off x="3858650" y="3492350"/>
                <a:ext cx="253200" cy="378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 name="Google Shape;446;p34"/>
          <p:cNvGrpSpPr/>
          <p:nvPr/>
        </p:nvGrpSpPr>
        <p:grpSpPr>
          <a:xfrm>
            <a:off x="4868263" y="3323017"/>
            <a:ext cx="663254" cy="1096192"/>
            <a:chOff x="3263900" y="3810625"/>
            <a:chExt cx="731100" cy="1208325"/>
          </a:xfrm>
        </p:grpSpPr>
        <p:grpSp>
          <p:nvGrpSpPr>
            <p:cNvPr id="447" name="Google Shape;447;p34"/>
            <p:cNvGrpSpPr/>
            <p:nvPr/>
          </p:nvGrpSpPr>
          <p:grpSpPr>
            <a:xfrm>
              <a:off x="3465800" y="3810625"/>
              <a:ext cx="327300" cy="687600"/>
              <a:chOff x="3045913" y="3456550"/>
              <a:chExt cx="327300" cy="687600"/>
            </a:xfrm>
          </p:grpSpPr>
          <p:sp>
            <p:nvSpPr>
              <p:cNvPr id="448" name="Google Shape;448;p34"/>
              <p:cNvSpPr/>
              <p:nvPr/>
            </p:nvSpPr>
            <p:spPr>
              <a:xfrm>
                <a:off x="3045913" y="3456550"/>
                <a:ext cx="327300" cy="6876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3112163" y="3591681"/>
                <a:ext cx="192300" cy="37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3133813" y="3652731"/>
                <a:ext cx="151500" cy="1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3133813" y="3676461"/>
                <a:ext cx="151500" cy="1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3081763" y="3704763"/>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3169457" y="3704763"/>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3257151" y="3704763"/>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3133813" y="3795129"/>
                <a:ext cx="151500" cy="37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3082963" y="3874825"/>
                <a:ext cx="253200" cy="63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3082963" y="3947425"/>
                <a:ext cx="253200" cy="63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3082963" y="4020025"/>
                <a:ext cx="253200" cy="63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3084700" y="3492350"/>
                <a:ext cx="253200" cy="378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4"/>
            <p:cNvSpPr txBox="1"/>
            <p:nvPr/>
          </p:nvSpPr>
          <p:spPr>
            <a:xfrm>
              <a:off x="3263900" y="4677550"/>
              <a:ext cx="731100" cy="341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Clicks Payment</a:t>
              </a:r>
              <a:endParaRPr sz="900">
                <a:latin typeface="Oxygen"/>
                <a:ea typeface="Oxygen"/>
                <a:cs typeface="Oxygen"/>
                <a:sym typeface="Oxygen"/>
              </a:endParaRPr>
            </a:p>
          </p:txBody>
        </p:sp>
      </p:grpSp>
      <p:grpSp>
        <p:nvGrpSpPr>
          <p:cNvPr id="461" name="Google Shape;461;p34"/>
          <p:cNvGrpSpPr/>
          <p:nvPr/>
        </p:nvGrpSpPr>
        <p:grpSpPr>
          <a:xfrm>
            <a:off x="4141313" y="3323017"/>
            <a:ext cx="663254" cy="939973"/>
            <a:chOff x="2565150" y="3810625"/>
            <a:chExt cx="731100" cy="1036125"/>
          </a:xfrm>
        </p:grpSpPr>
        <p:grpSp>
          <p:nvGrpSpPr>
            <p:cNvPr id="462" name="Google Shape;462;p34"/>
            <p:cNvGrpSpPr/>
            <p:nvPr/>
          </p:nvGrpSpPr>
          <p:grpSpPr>
            <a:xfrm>
              <a:off x="2767050" y="3810625"/>
              <a:ext cx="327300" cy="687600"/>
              <a:chOff x="2315175" y="3456550"/>
              <a:chExt cx="327300" cy="687600"/>
            </a:xfrm>
          </p:grpSpPr>
          <p:sp>
            <p:nvSpPr>
              <p:cNvPr id="463" name="Google Shape;463;p34"/>
              <p:cNvSpPr/>
              <p:nvPr/>
            </p:nvSpPr>
            <p:spPr>
              <a:xfrm>
                <a:off x="2315175" y="3456550"/>
                <a:ext cx="327300" cy="6876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34"/>
              <p:cNvPicPr preferRelativeResize="0"/>
              <p:nvPr/>
            </p:nvPicPr>
            <p:blipFill rotWithShape="1">
              <a:blip r:embed="rId4">
                <a:alphaModFix/>
              </a:blip>
              <a:srcRect b="13547" l="4877" r="9256" t="0"/>
              <a:stretch/>
            </p:blipFill>
            <p:spPr>
              <a:xfrm>
                <a:off x="2361363" y="3682093"/>
                <a:ext cx="234901" cy="236514"/>
              </a:xfrm>
              <a:prstGeom prst="rect">
                <a:avLst/>
              </a:prstGeom>
              <a:noFill/>
              <a:ln>
                <a:noFill/>
              </a:ln>
            </p:spPr>
          </p:pic>
          <p:sp>
            <p:nvSpPr>
              <p:cNvPr id="465" name="Google Shape;465;p34"/>
              <p:cNvSpPr/>
              <p:nvPr/>
            </p:nvSpPr>
            <p:spPr>
              <a:xfrm>
                <a:off x="2352225" y="3501100"/>
                <a:ext cx="253200" cy="96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4"/>
            <p:cNvSpPr txBox="1"/>
            <p:nvPr/>
          </p:nvSpPr>
          <p:spPr>
            <a:xfrm>
              <a:off x="2565150" y="4677550"/>
              <a:ext cx="731100" cy="16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Scans QR</a:t>
              </a:r>
              <a:endParaRPr sz="900">
                <a:latin typeface="Oxygen"/>
                <a:ea typeface="Oxygen"/>
                <a:cs typeface="Oxygen"/>
                <a:sym typeface="Oxygen"/>
              </a:endParaRPr>
            </a:p>
          </p:txBody>
        </p:sp>
      </p:grpSp>
      <p:sp>
        <p:nvSpPr>
          <p:cNvPr id="467" name="Google Shape;467;p34"/>
          <p:cNvSpPr txBox="1"/>
          <p:nvPr/>
        </p:nvSpPr>
        <p:spPr>
          <a:xfrm>
            <a:off x="406344" y="1815030"/>
            <a:ext cx="654300" cy="213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latin typeface="Oxygen"/>
                <a:ea typeface="Oxygen"/>
                <a:cs typeface="Oxygen"/>
                <a:sym typeface="Oxygen"/>
              </a:rPr>
              <a:t>Tech</a:t>
            </a:r>
            <a:endParaRPr>
              <a:latin typeface="Oxygen Light"/>
              <a:ea typeface="Oxygen Light"/>
              <a:cs typeface="Oxygen Light"/>
              <a:sym typeface="Oxygen Light"/>
            </a:endParaRPr>
          </a:p>
        </p:txBody>
      </p:sp>
      <p:grpSp>
        <p:nvGrpSpPr>
          <p:cNvPr id="468" name="Google Shape;468;p34"/>
          <p:cNvGrpSpPr/>
          <p:nvPr/>
        </p:nvGrpSpPr>
        <p:grpSpPr>
          <a:xfrm>
            <a:off x="6271670" y="1204789"/>
            <a:ext cx="768308" cy="726697"/>
            <a:chOff x="4690300" y="1194892"/>
            <a:chExt cx="846900" cy="801033"/>
          </a:xfrm>
        </p:grpSpPr>
        <p:sp>
          <p:nvSpPr>
            <p:cNvPr id="469" name="Google Shape;469;p34"/>
            <p:cNvSpPr/>
            <p:nvPr/>
          </p:nvSpPr>
          <p:spPr>
            <a:xfrm>
              <a:off x="4815250" y="1202800"/>
              <a:ext cx="597000" cy="419400"/>
            </a:xfrm>
            <a:prstGeom prst="roundRect">
              <a:avLst>
                <a:gd fmla="val 5949" name="adj"/>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4"/>
            <p:cNvGrpSpPr/>
            <p:nvPr/>
          </p:nvGrpSpPr>
          <p:grpSpPr>
            <a:xfrm>
              <a:off x="4815201" y="1194892"/>
              <a:ext cx="612924" cy="466800"/>
              <a:chOff x="4450788" y="1306150"/>
              <a:chExt cx="612924" cy="466800"/>
            </a:xfrm>
          </p:grpSpPr>
          <p:pic>
            <p:nvPicPr>
              <p:cNvPr id="471" name="Google Shape;471;p34"/>
              <p:cNvPicPr preferRelativeResize="0"/>
              <p:nvPr/>
            </p:nvPicPr>
            <p:blipFill rotWithShape="1">
              <a:blip r:embed="rId5">
                <a:alphaModFix/>
              </a:blip>
              <a:srcRect b="24617" l="8790" r="6771" t="11073"/>
              <a:stretch/>
            </p:blipFill>
            <p:spPr>
              <a:xfrm>
                <a:off x="4450788" y="1306150"/>
                <a:ext cx="612924" cy="466800"/>
              </a:xfrm>
              <a:prstGeom prst="rect">
                <a:avLst/>
              </a:prstGeom>
              <a:noFill/>
              <a:ln>
                <a:noFill/>
              </a:ln>
            </p:spPr>
          </p:pic>
          <p:grpSp>
            <p:nvGrpSpPr>
              <p:cNvPr id="472" name="Google Shape;472;p34"/>
              <p:cNvGrpSpPr/>
              <p:nvPr/>
            </p:nvGrpSpPr>
            <p:grpSpPr>
              <a:xfrm>
                <a:off x="4614827" y="1416141"/>
                <a:ext cx="285191" cy="289357"/>
                <a:chOff x="5672838" y="1857697"/>
                <a:chExt cx="356221" cy="361426"/>
              </a:xfrm>
            </p:grpSpPr>
            <p:grpSp>
              <p:nvGrpSpPr>
                <p:cNvPr id="473" name="Google Shape;473;p34"/>
                <p:cNvGrpSpPr/>
                <p:nvPr/>
              </p:nvGrpSpPr>
              <p:grpSpPr>
                <a:xfrm>
                  <a:off x="5672838" y="1877577"/>
                  <a:ext cx="327312" cy="341546"/>
                  <a:chOff x="5672838" y="1877577"/>
                  <a:chExt cx="327312" cy="341546"/>
                </a:xfrm>
              </p:grpSpPr>
              <p:pic>
                <p:nvPicPr>
                  <p:cNvPr id="474" name="Google Shape;474;p34"/>
                  <p:cNvPicPr preferRelativeResize="0"/>
                  <p:nvPr/>
                </p:nvPicPr>
                <p:blipFill rotWithShape="1">
                  <a:blip r:embed="rId6">
                    <a:alphaModFix/>
                  </a:blip>
                  <a:srcRect b="13149" l="7282" r="9488" t="0"/>
                  <a:stretch/>
                </p:blipFill>
                <p:spPr>
                  <a:xfrm>
                    <a:off x="5672838" y="1877577"/>
                    <a:ext cx="327301" cy="341546"/>
                  </a:xfrm>
                  <a:prstGeom prst="rect">
                    <a:avLst/>
                  </a:prstGeom>
                  <a:noFill/>
                  <a:ln>
                    <a:noFill/>
                  </a:ln>
                </p:spPr>
              </p:pic>
              <p:sp>
                <p:nvSpPr>
                  <p:cNvPr id="475" name="Google Shape;475;p34"/>
                  <p:cNvSpPr/>
                  <p:nvPr/>
                </p:nvSpPr>
                <p:spPr>
                  <a:xfrm>
                    <a:off x="5862150" y="1886750"/>
                    <a:ext cx="138000" cy="13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6" name="Google Shape;476;p34"/>
                <p:cNvPicPr preferRelativeResize="0"/>
                <p:nvPr/>
              </p:nvPicPr>
              <p:blipFill rotWithShape="1">
                <a:blip r:embed="rId3">
                  <a:alphaModFix/>
                </a:blip>
                <a:srcRect b="25480" l="18094" r="18813" t="11527"/>
                <a:stretch/>
              </p:blipFill>
              <p:spPr>
                <a:xfrm>
                  <a:off x="5836758" y="1857697"/>
                  <a:ext cx="192300" cy="192012"/>
                </a:xfrm>
                <a:prstGeom prst="rect">
                  <a:avLst/>
                </a:prstGeom>
                <a:noFill/>
                <a:ln>
                  <a:noFill/>
                </a:ln>
              </p:spPr>
            </p:pic>
          </p:grpSp>
        </p:grpSp>
        <p:sp>
          <p:nvSpPr>
            <p:cNvPr id="477" name="Google Shape;477;p34"/>
            <p:cNvSpPr txBox="1"/>
            <p:nvPr/>
          </p:nvSpPr>
          <p:spPr>
            <a:xfrm>
              <a:off x="4690300" y="1706725"/>
              <a:ext cx="846900" cy="28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Gets Confirmation</a:t>
              </a:r>
              <a:endParaRPr sz="900">
                <a:latin typeface="Oxygen"/>
                <a:ea typeface="Oxygen"/>
                <a:cs typeface="Oxygen"/>
                <a:sym typeface="Oxygen"/>
              </a:endParaRPr>
            </a:p>
          </p:txBody>
        </p:sp>
      </p:grpSp>
      <p:grpSp>
        <p:nvGrpSpPr>
          <p:cNvPr id="478" name="Google Shape;478;p34"/>
          <p:cNvGrpSpPr/>
          <p:nvPr/>
        </p:nvGrpSpPr>
        <p:grpSpPr>
          <a:xfrm>
            <a:off x="8075320" y="2252250"/>
            <a:ext cx="782324" cy="859663"/>
            <a:chOff x="7488715" y="2280950"/>
            <a:chExt cx="862350" cy="947600"/>
          </a:xfrm>
        </p:grpSpPr>
        <p:grpSp>
          <p:nvGrpSpPr>
            <p:cNvPr id="479" name="Google Shape;479;p34"/>
            <p:cNvGrpSpPr/>
            <p:nvPr/>
          </p:nvGrpSpPr>
          <p:grpSpPr>
            <a:xfrm>
              <a:off x="7539150" y="2344598"/>
              <a:ext cx="684900" cy="883952"/>
              <a:chOff x="7539150" y="2344598"/>
              <a:chExt cx="684900" cy="883952"/>
            </a:xfrm>
          </p:grpSpPr>
          <p:sp>
            <p:nvSpPr>
              <p:cNvPr id="480" name="Google Shape;480;p34"/>
              <p:cNvSpPr/>
              <p:nvPr/>
            </p:nvSpPr>
            <p:spPr>
              <a:xfrm>
                <a:off x="7539150" y="2344598"/>
                <a:ext cx="684900" cy="449100"/>
              </a:xfrm>
              <a:prstGeom prst="roundRect">
                <a:avLst>
                  <a:gd fmla="val 12923" name="adj"/>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txBox="1"/>
              <p:nvPr/>
            </p:nvSpPr>
            <p:spPr>
              <a:xfrm>
                <a:off x="7539150" y="3059350"/>
                <a:ext cx="684900" cy="16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Enter in POS</a:t>
                </a:r>
                <a:endParaRPr sz="900">
                  <a:latin typeface="Oxygen"/>
                  <a:ea typeface="Oxygen"/>
                  <a:cs typeface="Oxygen"/>
                  <a:sym typeface="Oxygen"/>
                </a:endParaRPr>
              </a:p>
            </p:txBody>
          </p:sp>
        </p:grpSp>
        <p:pic>
          <p:nvPicPr>
            <p:cNvPr id="482" name="Google Shape;482;p34"/>
            <p:cNvPicPr preferRelativeResize="0"/>
            <p:nvPr/>
          </p:nvPicPr>
          <p:blipFill rotWithShape="1">
            <a:blip r:embed="rId7">
              <a:alphaModFix/>
            </a:blip>
            <a:srcRect b="13539" l="13357" r="12557" t="0"/>
            <a:stretch/>
          </p:blipFill>
          <p:spPr>
            <a:xfrm rot="-1935774">
              <a:off x="7651186" y="2381697"/>
              <a:ext cx="567033" cy="661732"/>
            </a:xfrm>
            <a:prstGeom prst="rect">
              <a:avLst/>
            </a:prstGeom>
            <a:noFill/>
            <a:ln>
              <a:noFill/>
            </a:ln>
          </p:spPr>
        </p:pic>
        <p:pic>
          <p:nvPicPr>
            <p:cNvPr id="483" name="Google Shape;483;p34"/>
            <p:cNvPicPr preferRelativeResize="0"/>
            <p:nvPr/>
          </p:nvPicPr>
          <p:blipFill rotWithShape="1">
            <a:blip r:embed="rId8">
              <a:alphaModFix/>
            </a:blip>
            <a:srcRect b="13539" l="13357" r="12557" t="0"/>
            <a:stretch/>
          </p:blipFill>
          <p:spPr>
            <a:xfrm rot="-1935774">
              <a:off x="7621561" y="2381209"/>
              <a:ext cx="567033" cy="661732"/>
            </a:xfrm>
            <a:prstGeom prst="rect">
              <a:avLst/>
            </a:prstGeom>
            <a:noFill/>
            <a:ln>
              <a:noFill/>
            </a:ln>
          </p:spPr>
        </p:pic>
        <p:sp>
          <p:nvSpPr>
            <p:cNvPr id="484" name="Google Shape;484;p34"/>
            <p:cNvSpPr/>
            <p:nvPr/>
          </p:nvSpPr>
          <p:spPr>
            <a:xfrm>
              <a:off x="7910775" y="2743800"/>
              <a:ext cx="201300" cy="74100"/>
            </a:xfrm>
            <a:prstGeom prst="roundRect">
              <a:avLst>
                <a:gd fmla="val 2807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7963975" y="2743800"/>
              <a:ext cx="201300" cy="741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34"/>
          <p:cNvSpPr txBox="1"/>
          <p:nvPr/>
        </p:nvSpPr>
        <p:spPr>
          <a:xfrm>
            <a:off x="6654542" y="4135701"/>
            <a:ext cx="663300" cy="262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Customer Leaves</a:t>
            </a:r>
            <a:endParaRPr sz="900">
              <a:latin typeface="Oxygen"/>
              <a:ea typeface="Oxygen"/>
              <a:cs typeface="Oxygen"/>
              <a:sym typeface="Oxygen"/>
            </a:endParaRPr>
          </a:p>
        </p:txBody>
      </p:sp>
      <p:grpSp>
        <p:nvGrpSpPr>
          <p:cNvPr id="487" name="Google Shape;487;p34"/>
          <p:cNvGrpSpPr/>
          <p:nvPr/>
        </p:nvGrpSpPr>
        <p:grpSpPr>
          <a:xfrm>
            <a:off x="1969377" y="1112784"/>
            <a:ext cx="856215" cy="905701"/>
            <a:chOff x="2514237" y="1276750"/>
            <a:chExt cx="943800" cy="998348"/>
          </a:xfrm>
        </p:grpSpPr>
        <p:sp>
          <p:nvSpPr>
            <p:cNvPr id="488" name="Google Shape;488;p34"/>
            <p:cNvSpPr/>
            <p:nvPr/>
          </p:nvSpPr>
          <p:spPr>
            <a:xfrm>
              <a:off x="2895850" y="1276750"/>
              <a:ext cx="346800" cy="5679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2974150" y="1339600"/>
              <a:ext cx="190200" cy="25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2974150" y="1390150"/>
              <a:ext cx="190200" cy="25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2974150" y="1440700"/>
              <a:ext cx="190200" cy="25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 name="Google Shape;492;p34"/>
            <p:cNvCxnSpPr/>
            <p:nvPr/>
          </p:nvCxnSpPr>
          <p:spPr>
            <a:xfrm flipH="1">
              <a:off x="3018100" y="1618350"/>
              <a:ext cx="152100" cy="100200"/>
            </a:xfrm>
            <a:prstGeom prst="straightConnector1">
              <a:avLst/>
            </a:prstGeom>
            <a:noFill/>
            <a:ln cap="flat" cmpd="sng" w="9525">
              <a:solidFill>
                <a:srgbClr val="000000"/>
              </a:solidFill>
              <a:prstDash val="solid"/>
              <a:round/>
              <a:headEnd len="med" w="med" type="none"/>
              <a:tailEnd len="med" w="med" type="stealth"/>
            </a:ln>
          </p:spPr>
        </p:cxnSp>
        <p:pic>
          <p:nvPicPr>
            <p:cNvPr id="493" name="Google Shape;493;p34"/>
            <p:cNvPicPr preferRelativeResize="0"/>
            <p:nvPr/>
          </p:nvPicPr>
          <p:blipFill>
            <a:blip r:embed="rId9">
              <a:alphaModFix/>
            </a:blip>
            <a:stretch>
              <a:fillRect/>
            </a:stretch>
          </p:blipFill>
          <p:spPr>
            <a:xfrm>
              <a:off x="3170201" y="1487933"/>
              <a:ext cx="190200" cy="190810"/>
            </a:xfrm>
            <a:prstGeom prst="rect">
              <a:avLst/>
            </a:prstGeom>
            <a:noFill/>
            <a:ln cap="flat" cmpd="sng" w="28575">
              <a:solidFill>
                <a:srgbClr val="FFFFFF"/>
              </a:solidFill>
              <a:prstDash val="solid"/>
              <a:round/>
              <a:headEnd len="sm" w="sm" type="none"/>
              <a:tailEnd len="sm" w="sm" type="none"/>
            </a:ln>
          </p:spPr>
        </p:pic>
        <p:sp>
          <p:nvSpPr>
            <p:cNvPr id="494" name="Google Shape;494;p34"/>
            <p:cNvSpPr txBox="1"/>
            <p:nvPr/>
          </p:nvSpPr>
          <p:spPr>
            <a:xfrm>
              <a:off x="2514237" y="1961898"/>
              <a:ext cx="943800" cy="31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Add QR Code to Receipt</a:t>
              </a:r>
              <a:endParaRPr sz="900">
                <a:latin typeface="Oxygen"/>
                <a:ea typeface="Oxygen"/>
                <a:cs typeface="Oxygen"/>
                <a:sym typeface="Oxygen"/>
              </a:endParaRPr>
            </a:p>
          </p:txBody>
        </p:sp>
      </p:grpSp>
      <p:grpSp>
        <p:nvGrpSpPr>
          <p:cNvPr id="495" name="Google Shape;495;p34"/>
          <p:cNvGrpSpPr/>
          <p:nvPr/>
        </p:nvGrpSpPr>
        <p:grpSpPr>
          <a:xfrm>
            <a:off x="1371884" y="2255378"/>
            <a:ext cx="834170" cy="874666"/>
            <a:chOff x="1611350" y="2561812"/>
            <a:chExt cx="919500" cy="964138"/>
          </a:xfrm>
        </p:grpSpPr>
        <p:sp>
          <p:nvSpPr>
            <p:cNvPr id="496" name="Google Shape;496;p34"/>
            <p:cNvSpPr txBox="1"/>
            <p:nvPr/>
          </p:nvSpPr>
          <p:spPr>
            <a:xfrm>
              <a:off x="1611350" y="3212750"/>
              <a:ext cx="919500" cy="31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Check printed from POS</a:t>
              </a:r>
              <a:endParaRPr sz="900">
                <a:latin typeface="Oxygen"/>
                <a:ea typeface="Oxygen"/>
                <a:cs typeface="Oxygen"/>
                <a:sym typeface="Oxygen"/>
              </a:endParaRPr>
            </a:p>
          </p:txBody>
        </p:sp>
        <p:grpSp>
          <p:nvGrpSpPr>
            <p:cNvPr id="497" name="Google Shape;497;p34"/>
            <p:cNvGrpSpPr/>
            <p:nvPr/>
          </p:nvGrpSpPr>
          <p:grpSpPr>
            <a:xfrm>
              <a:off x="1821488" y="2561812"/>
              <a:ext cx="499200" cy="570652"/>
              <a:chOff x="2474938" y="2561812"/>
              <a:chExt cx="499200" cy="570652"/>
            </a:xfrm>
          </p:grpSpPr>
          <p:sp>
            <p:nvSpPr>
              <p:cNvPr id="498" name="Google Shape;498;p34"/>
              <p:cNvSpPr/>
              <p:nvPr/>
            </p:nvSpPr>
            <p:spPr>
              <a:xfrm>
                <a:off x="2474949" y="2741425"/>
                <a:ext cx="449100" cy="31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2632600" y="2595750"/>
                <a:ext cx="190200" cy="289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34"/>
              <p:cNvPicPr preferRelativeResize="0"/>
              <p:nvPr/>
            </p:nvPicPr>
            <p:blipFill rotWithShape="1">
              <a:blip r:embed="rId10">
                <a:alphaModFix/>
              </a:blip>
              <a:srcRect b="19526" l="18794" r="18284" t="8551"/>
              <a:stretch/>
            </p:blipFill>
            <p:spPr>
              <a:xfrm>
                <a:off x="2474938" y="2561812"/>
                <a:ext cx="499200" cy="570652"/>
              </a:xfrm>
              <a:prstGeom prst="rect">
                <a:avLst/>
              </a:prstGeom>
              <a:noFill/>
              <a:ln>
                <a:noFill/>
              </a:ln>
            </p:spPr>
          </p:pic>
        </p:grpSp>
      </p:grpSp>
      <p:pic>
        <p:nvPicPr>
          <p:cNvPr id="501" name="Google Shape;501;p34"/>
          <p:cNvPicPr preferRelativeResize="0"/>
          <p:nvPr/>
        </p:nvPicPr>
        <p:blipFill rotWithShape="1">
          <a:blip r:embed="rId11">
            <a:alphaModFix/>
          </a:blip>
          <a:srcRect b="32808" l="7075" r="5997" t="17078"/>
          <a:stretch/>
        </p:blipFill>
        <p:spPr>
          <a:xfrm>
            <a:off x="2914601" y="1173820"/>
            <a:ext cx="782324" cy="451036"/>
          </a:xfrm>
          <a:prstGeom prst="rect">
            <a:avLst/>
          </a:prstGeom>
          <a:noFill/>
          <a:ln>
            <a:noFill/>
          </a:ln>
        </p:spPr>
      </p:pic>
      <p:sp>
        <p:nvSpPr>
          <p:cNvPr id="502" name="Google Shape;502;p34"/>
          <p:cNvSpPr txBox="1"/>
          <p:nvPr/>
        </p:nvSpPr>
        <p:spPr>
          <a:xfrm>
            <a:off x="2914604" y="1742443"/>
            <a:ext cx="714000" cy="28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Observation</a:t>
            </a:r>
            <a:endParaRPr sz="900">
              <a:latin typeface="Oxygen"/>
              <a:ea typeface="Oxygen"/>
              <a:cs typeface="Oxygen"/>
              <a:sym typeface="Oxygen"/>
            </a:endParaRPr>
          </a:p>
        </p:txBody>
      </p:sp>
      <p:cxnSp>
        <p:nvCxnSpPr>
          <p:cNvPr id="503" name="Google Shape;503;p34"/>
          <p:cNvCxnSpPr/>
          <p:nvPr/>
        </p:nvCxnSpPr>
        <p:spPr>
          <a:xfrm>
            <a:off x="4161634" y="1505107"/>
            <a:ext cx="2089800" cy="0"/>
          </a:xfrm>
          <a:prstGeom prst="straightConnector1">
            <a:avLst/>
          </a:prstGeom>
          <a:noFill/>
          <a:ln cap="flat" cmpd="sng" w="28575">
            <a:solidFill>
              <a:schemeClr val="dk2"/>
            </a:solidFill>
            <a:prstDash val="solid"/>
            <a:round/>
            <a:headEnd len="med" w="med" type="none"/>
            <a:tailEnd len="med" w="med" type="triangle"/>
          </a:ln>
        </p:spPr>
      </p:cxnSp>
      <p:sp>
        <p:nvSpPr>
          <p:cNvPr id="504" name="Google Shape;504;p34"/>
          <p:cNvSpPr/>
          <p:nvPr/>
        </p:nvSpPr>
        <p:spPr>
          <a:xfrm>
            <a:off x="382156" y="2217806"/>
            <a:ext cx="768300" cy="768300"/>
          </a:xfrm>
          <a:prstGeom prst="ellipse">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34"/>
          <p:cNvPicPr preferRelativeResize="0"/>
          <p:nvPr/>
        </p:nvPicPr>
        <p:blipFill rotWithShape="1">
          <a:blip r:embed="rId12">
            <a:alphaModFix/>
          </a:blip>
          <a:srcRect b="18593" l="25044" r="22206" t="20143"/>
          <a:stretch/>
        </p:blipFill>
        <p:spPr>
          <a:xfrm>
            <a:off x="483613" y="2226571"/>
            <a:ext cx="565395" cy="656611"/>
          </a:xfrm>
          <a:prstGeom prst="rect">
            <a:avLst/>
          </a:prstGeom>
          <a:noFill/>
          <a:ln>
            <a:noFill/>
          </a:ln>
        </p:spPr>
      </p:pic>
      <p:pic>
        <p:nvPicPr>
          <p:cNvPr id="506" name="Google Shape;506;p34"/>
          <p:cNvPicPr preferRelativeResize="0"/>
          <p:nvPr/>
        </p:nvPicPr>
        <p:blipFill>
          <a:blip r:embed="rId13">
            <a:alphaModFix/>
          </a:blip>
          <a:stretch>
            <a:fillRect/>
          </a:stretch>
        </p:blipFill>
        <p:spPr>
          <a:xfrm>
            <a:off x="382156" y="969676"/>
            <a:ext cx="768308" cy="768311"/>
          </a:xfrm>
          <a:prstGeom prst="rect">
            <a:avLst/>
          </a:prstGeom>
          <a:noFill/>
          <a:ln>
            <a:noFill/>
          </a:ln>
        </p:spPr>
      </p:pic>
      <p:sp>
        <p:nvSpPr>
          <p:cNvPr id="507" name="Google Shape;507;p34"/>
          <p:cNvSpPr/>
          <p:nvPr/>
        </p:nvSpPr>
        <p:spPr>
          <a:xfrm>
            <a:off x="382156" y="3225411"/>
            <a:ext cx="768300" cy="768300"/>
          </a:xfrm>
          <a:prstGeom prst="ellipse">
            <a:avLst/>
          </a:prstGeom>
          <a:solidFill>
            <a:srgbClr val="0C8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34"/>
          <p:cNvPicPr preferRelativeResize="0"/>
          <p:nvPr/>
        </p:nvPicPr>
        <p:blipFill rotWithShape="1">
          <a:blip r:embed="rId14">
            <a:alphaModFix/>
          </a:blip>
          <a:srcRect b="20040" l="19494" r="18753" t="18823"/>
          <a:stretch/>
        </p:blipFill>
        <p:spPr>
          <a:xfrm>
            <a:off x="434672" y="3225418"/>
            <a:ext cx="663254" cy="656618"/>
          </a:xfrm>
          <a:prstGeom prst="rect">
            <a:avLst/>
          </a:prstGeom>
          <a:noFill/>
          <a:ln>
            <a:noFill/>
          </a:ln>
        </p:spPr>
      </p:pic>
      <p:pic>
        <p:nvPicPr>
          <p:cNvPr id="509" name="Google Shape;509;p34"/>
          <p:cNvPicPr preferRelativeResize="0"/>
          <p:nvPr/>
        </p:nvPicPr>
        <p:blipFill rotWithShape="1">
          <a:blip r:embed="rId15">
            <a:alphaModFix/>
          </a:blip>
          <a:srcRect b="12785" l="4945" r="4136" t="0"/>
          <a:stretch/>
        </p:blipFill>
        <p:spPr>
          <a:xfrm>
            <a:off x="6654542" y="3393668"/>
            <a:ext cx="714149" cy="685038"/>
          </a:xfrm>
          <a:prstGeom prst="rect">
            <a:avLst/>
          </a:prstGeom>
          <a:noFill/>
          <a:ln>
            <a:noFill/>
          </a:ln>
        </p:spPr>
      </p:pic>
      <p:sp>
        <p:nvSpPr>
          <p:cNvPr id="510" name="Google Shape;510;p34"/>
          <p:cNvSpPr txBox="1"/>
          <p:nvPr/>
        </p:nvSpPr>
        <p:spPr>
          <a:xfrm>
            <a:off x="7368689" y="1681376"/>
            <a:ext cx="663300" cy="262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Informs server</a:t>
            </a:r>
            <a:endParaRPr sz="900">
              <a:latin typeface="Oxygen"/>
              <a:ea typeface="Oxygen"/>
              <a:cs typeface="Oxygen"/>
              <a:sym typeface="Oxygen"/>
            </a:endParaRPr>
          </a:p>
        </p:txBody>
      </p:sp>
      <p:grpSp>
        <p:nvGrpSpPr>
          <p:cNvPr id="511" name="Google Shape;511;p34"/>
          <p:cNvGrpSpPr/>
          <p:nvPr/>
        </p:nvGrpSpPr>
        <p:grpSpPr>
          <a:xfrm>
            <a:off x="7317796" y="802623"/>
            <a:ext cx="856103" cy="822231"/>
            <a:chOff x="7197924" y="1032412"/>
            <a:chExt cx="943676" cy="906339"/>
          </a:xfrm>
        </p:grpSpPr>
        <p:pic>
          <p:nvPicPr>
            <p:cNvPr id="512" name="Google Shape;512;p34"/>
            <p:cNvPicPr preferRelativeResize="0"/>
            <p:nvPr/>
          </p:nvPicPr>
          <p:blipFill rotWithShape="1">
            <a:blip r:embed="rId16">
              <a:alphaModFix/>
            </a:blip>
            <a:srcRect b="22157" l="6307" r="7995" t="11997"/>
            <a:stretch/>
          </p:blipFill>
          <p:spPr>
            <a:xfrm>
              <a:off x="7596693" y="1032412"/>
              <a:ext cx="376364" cy="289200"/>
            </a:xfrm>
            <a:prstGeom prst="rect">
              <a:avLst/>
            </a:prstGeom>
            <a:noFill/>
            <a:ln>
              <a:noFill/>
            </a:ln>
          </p:spPr>
        </p:pic>
        <p:grpSp>
          <p:nvGrpSpPr>
            <p:cNvPr id="513" name="Google Shape;513;p34"/>
            <p:cNvGrpSpPr/>
            <p:nvPr/>
          </p:nvGrpSpPr>
          <p:grpSpPr>
            <a:xfrm>
              <a:off x="7518350" y="1342598"/>
              <a:ext cx="623250" cy="596153"/>
              <a:chOff x="7591475" y="1273173"/>
              <a:chExt cx="623250" cy="596153"/>
            </a:xfrm>
          </p:grpSpPr>
          <p:pic>
            <p:nvPicPr>
              <p:cNvPr id="514" name="Google Shape;514;p34"/>
              <p:cNvPicPr preferRelativeResize="0"/>
              <p:nvPr/>
            </p:nvPicPr>
            <p:blipFill rotWithShape="1">
              <a:blip r:embed="rId17">
                <a:alphaModFix/>
              </a:blip>
              <a:srcRect b="12002" l="4001" r="4001" t="0"/>
              <a:stretch/>
            </p:blipFill>
            <p:spPr>
              <a:xfrm>
                <a:off x="7591475" y="1273173"/>
                <a:ext cx="623250" cy="596153"/>
              </a:xfrm>
              <a:prstGeom prst="rect">
                <a:avLst/>
              </a:prstGeom>
              <a:noFill/>
              <a:ln>
                <a:noFill/>
              </a:ln>
            </p:spPr>
          </p:pic>
          <p:sp>
            <p:nvSpPr>
              <p:cNvPr id="515" name="Google Shape;515;p34"/>
              <p:cNvSpPr/>
              <p:nvPr/>
            </p:nvSpPr>
            <p:spPr>
              <a:xfrm rot="-191591">
                <a:off x="7617786" y="1452353"/>
                <a:ext cx="193566" cy="207090"/>
              </a:xfrm>
              <a:custGeom>
                <a:rect b="b" l="l" r="r" t="t"/>
                <a:pathLst>
                  <a:path extrusionOk="0" h="8284" w="7743">
                    <a:moveTo>
                      <a:pt x="4169" y="0"/>
                    </a:moveTo>
                    <a:lnTo>
                      <a:pt x="4981" y="1354"/>
                    </a:lnTo>
                    <a:lnTo>
                      <a:pt x="5036" y="3086"/>
                    </a:lnTo>
                    <a:lnTo>
                      <a:pt x="5523" y="4061"/>
                    </a:lnTo>
                    <a:lnTo>
                      <a:pt x="6118" y="4223"/>
                    </a:lnTo>
                    <a:lnTo>
                      <a:pt x="6876" y="6227"/>
                    </a:lnTo>
                    <a:lnTo>
                      <a:pt x="7743" y="8176"/>
                    </a:lnTo>
                    <a:lnTo>
                      <a:pt x="3357" y="8284"/>
                    </a:lnTo>
                    <a:lnTo>
                      <a:pt x="0" y="6227"/>
                    </a:lnTo>
                    <a:lnTo>
                      <a:pt x="1570" y="2599"/>
                    </a:lnTo>
                  </a:path>
                </a:pathLst>
              </a:custGeom>
              <a:solidFill>
                <a:srgbClr val="FFFFFF"/>
              </a:solidFill>
              <a:ln>
                <a:noFill/>
              </a:ln>
            </p:spPr>
          </p:sp>
        </p:grpSp>
        <p:grpSp>
          <p:nvGrpSpPr>
            <p:cNvPr id="516" name="Google Shape;516;p34"/>
            <p:cNvGrpSpPr/>
            <p:nvPr/>
          </p:nvGrpSpPr>
          <p:grpSpPr>
            <a:xfrm>
              <a:off x="7197924" y="1177350"/>
              <a:ext cx="474276" cy="567899"/>
              <a:chOff x="7153899" y="1106175"/>
              <a:chExt cx="474276" cy="567899"/>
            </a:xfrm>
          </p:grpSpPr>
          <p:pic>
            <p:nvPicPr>
              <p:cNvPr id="517" name="Google Shape;517;p34"/>
              <p:cNvPicPr preferRelativeResize="0"/>
              <p:nvPr/>
            </p:nvPicPr>
            <p:blipFill rotWithShape="1">
              <a:blip r:embed="rId18">
                <a:alphaModFix/>
              </a:blip>
              <a:srcRect b="14155" l="14152" r="14152" t="0"/>
              <a:stretch/>
            </p:blipFill>
            <p:spPr>
              <a:xfrm>
                <a:off x="7153899" y="1106175"/>
                <a:ext cx="474276" cy="567899"/>
              </a:xfrm>
              <a:prstGeom prst="rect">
                <a:avLst/>
              </a:prstGeom>
              <a:noFill/>
              <a:ln>
                <a:noFill/>
              </a:ln>
            </p:spPr>
          </p:pic>
          <p:pic>
            <p:nvPicPr>
              <p:cNvPr id="518" name="Google Shape;518;p34"/>
              <p:cNvPicPr preferRelativeResize="0"/>
              <p:nvPr/>
            </p:nvPicPr>
            <p:blipFill rotWithShape="1">
              <a:blip r:embed="rId17">
                <a:alphaModFix/>
              </a:blip>
              <a:srcRect b="62176" l="37288" r="37884" t="30270"/>
              <a:stretch/>
            </p:blipFill>
            <p:spPr>
              <a:xfrm>
                <a:off x="7321025" y="1364538"/>
                <a:ext cx="168199" cy="51175"/>
              </a:xfrm>
              <a:prstGeom prst="rect">
                <a:avLst/>
              </a:prstGeom>
              <a:noFill/>
              <a:ln>
                <a:noFill/>
              </a:ln>
            </p:spPr>
          </p:pic>
          <p:pic>
            <p:nvPicPr>
              <p:cNvPr id="519" name="Google Shape;519;p34"/>
              <p:cNvPicPr preferRelativeResize="0"/>
              <p:nvPr/>
            </p:nvPicPr>
            <p:blipFill rotWithShape="1">
              <a:blip r:embed="rId17">
                <a:alphaModFix/>
              </a:blip>
              <a:srcRect b="47188" l="41933" r="42283" t="45258"/>
              <a:stretch/>
            </p:blipFill>
            <p:spPr>
              <a:xfrm>
                <a:off x="7351662" y="1485200"/>
                <a:ext cx="106925" cy="51175"/>
              </a:xfrm>
              <a:prstGeom prst="rect">
                <a:avLst/>
              </a:prstGeom>
              <a:noFill/>
              <a:ln>
                <a:noFill/>
              </a:ln>
            </p:spPr>
          </p:pic>
        </p:grpSp>
      </p:grpSp>
      <p:grpSp>
        <p:nvGrpSpPr>
          <p:cNvPr id="520" name="Google Shape;520;p34"/>
          <p:cNvGrpSpPr/>
          <p:nvPr/>
        </p:nvGrpSpPr>
        <p:grpSpPr>
          <a:xfrm>
            <a:off x="5069995" y="1296527"/>
            <a:ext cx="391094" cy="391094"/>
            <a:chOff x="5096013" y="1576839"/>
            <a:chExt cx="431100" cy="431100"/>
          </a:xfrm>
        </p:grpSpPr>
        <p:sp>
          <p:nvSpPr>
            <p:cNvPr id="521" name="Google Shape;521;p34"/>
            <p:cNvSpPr/>
            <p:nvPr/>
          </p:nvSpPr>
          <p:spPr>
            <a:xfrm>
              <a:off x="5096013" y="1576839"/>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34"/>
            <p:cNvPicPr preferRelativeResize="0"/>
            <p:nvPr/>
          </p:nvPicPr>
          <p:blipFill rotWithShape="1">
            <a:blip r:embed="rId19">
              <a:alphaModFix/>
            </a:blip>
            <a:srcRect b="12793" l="8378" r="6904" t="0"/>
            <a:stretch/>
          </p:blipFill>
          <p:spPr>
            <a:xfrm>
              <a:off x="5146342" y="1622289"/>
              <a:ext cx="330449" cy="340200"/>
            </a:xfrm>
            <a:prstGeom prst="rect">
              <a:avLst/>
            </a:prstGeom>
            <a:noFill/>
            <a:ln>
              <a:noFill/>
            </a:ln>
          </p:spPr>
        </p:pic>
      </p:grpSp>
      <p:cxnSp>
        <p:nvCxnSpPr>
          <p:cNvPr id="523" name="Google Shape;523;p34"/>
          <p:cNvCxnSpPr/>
          <p:nvPr/>
        </p:nvCxnSpPr>
        <p:spPr>
          <a:xfrm>
            <a:off x="4174403" y="1358979"/>
            <a:ext cx="0" cy="3159000"/>
          </a:xfrm>
          <a:prstGeom prst="straightConnector1">
            <a:avLst/>
          </a:prstGeom>
          <a:noFill/>
          <a:ln cap="flat" cmpd="sng" w="19050">
            <a:solidFill>
              <a:srgbClr val="CCCCCC"/>
            </a:solidFill>
            <a:prstDash val="dash"/>
            <a:round/>
            <a:headEnd len="med" w="med" type="none"/>
            <a:tailEnd len="med" w="med" type="none"/>
          </a:ln>
        </p:spPr>
      </p:cxnSp>
      <p:grpSp>
        <p:nvGrpSpPr>
          <p:cNvPr id="524" name="Google Shape;524;p34"/>
          <p:cNvGrpSpPr/>
          <p:nvPr/>
        </p:nvGrpSpPr>
        <p:grpSpPr>
          <a:xfrm>
            <a:off x="3325468" y="2317057"/>
            <a:ext cx="834178" cy="756616"/>
            <a:chOff x="3636875" y="2616537"/>
            <a:chExt cx="919509" cy="834013"/>
          </a:xfrm>
        </p:grpSpPr>
        <p:sp>
          <p:nvSpPr>
            <p:cNvPr id="525" name="Google Shape;525;p34"/>
            <p:cNvSpPr/>
            <p:nvPr/>
          </p:nvSpPr>
          <p:spPr>
            <a:xfrm>
              <a:off x="4025525" y="2753413"/>
              <a:ext cx="499200" cy="289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txBox="1"/>
            <p:nvPr/>
          </p:nvSpPr>
          <p:spPr>
            <a:xfrm>
              <a:off x="3688804" y="3137350"/>
              <a:ext cx="846900" cy="31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Drops receipt at table</a:t>
              </a:r>
              <a:endParaRPr sz="900">
                <a:latin typeface="Oxygen"/>
                <a:ea typeface="Oxygen"/>
                <a:cs typeface="Oxygen"/>
                <a:sym typeface="Oxygen"/>
              </a:endParaRPr>
            </a:p>
          </p:txBody>
        </p:sp>
        <p:sp>
          <p:nvSpPr>
            <p:cNvPr id="527" name="Google Shape;527;p34"/>
            <p:cNvSpPr/>
            <p:nvPr/>
          </p:nvSpPr>
          <p:spPr>
            <a:xfrm>
              <a:off x="3647100" y="2631100"/>
              <a:ext cx="592850" cy="319225"/>
            </a:xfrm>
            <a:custGeom>
              <a:rect b="b" l="l" r="r" t="t"/>
              <a:pathLst>
                <a:path extrusionOk="0" h="12769" w="23714">
                  <a:moveTo>
                    <a:pt x="0" y="208"/>
                  </a:moveTo>
                  <a:lnTo>
                    <a:pt x="4239" y="58"/>
                  </a:lnTo>
                  <a:lnTo>
                    <a:pt x="4589" y="2041"/>
                  </a:lnTo>
                  <a:lnTo>
                    <a:pt x="19282" y="0"/>
                  </a:lnTo>
                  <a:lnTo>
                    <a:pt x="23714" y="4315"/>
                  </a:lnTo>
                  <a:lnTo>
                    <a:pt x="18583" y="4490"/>
                  </a:lnTo>
                  <a:lnTo>
                    <a:pt x="16775" y="4548"/>
                  </a:lnTo>
                  <a:lnTo>
                    <a:pt x="16659" y="12769"/>
                  </a:lnTo>
                  <a:lnTo>
                    <a:pt x="8379" y="12594"/>
                  </a:lnTo>
                  <a:lnTo>
                    <a:pt x="5872" y="10087"/>
                  </a:lnTo>
                  <a:lnTo>
                    <a:pt x="4356" y="10145"/>
                  </a:lnTo>
                  <a:lnTo>
                    <a:pt x="4181" y="11953"/>
                  </a:lnTo>
                  <a:lnTo>
                    <a:pt x="525" y="12102"/>
                  </a:lnTo>
                </a:path>
              </a:pathLst>
            </a:custGeom>
            <a:solidFill>
              <a:srgbClr val="FFFFFF"/>
            </a:solidFill>
            <a:ln>
              <a:noFill/>
            </a:ln>
          </p:spPr>
        </p:sp>
        <p:pic>
          <p:nvPicPr>
            <p:cNvPr id="528" name="Google Shape;528;p34"/>
            <p:cNvPicPr preferRelativeResize="0"/>
            <p:nvPr/>
          </p:nvPicPr>
          <p:blipFill>
            <a:blip r:embed="rId20">
              <a:alphaModFix/>
            </a:blip>
            <a:stretch>
              <a:fillRect/>
            </a:stretch>
          </p:blipFill>
          <p:spPr>
            <a:xfrm>
              <a:off x="3636875" y="2616537"/>
              <a:ext cx="919509" cy="466800"/>
            </a:xfrm>
            <a:prstGeom prst="rect">
              <a:avLst/>
            </a:prstGeom>
            <a:noFill/>
            <a:ln>
              <a:noFill/>
            </a:ln>
          </p:spPr>
        </p:pic>
      </p:grpSp>
      <p:cxnSp>
        <p:nvCxnSpPr>
          <p:cNvPr id="529" name="Google Shape;529;p34"/>
          <p:cNvCxnSpPr/>
          <p:nvPr/>
        </p:nvCxnSpPr>
        <p:spPr>
          <a:xfrm>
            <a:off x="6269974" y="1296529"/>
            <a:ext cx="0" cy="3159000"/>
          </a:xfrm>
          <a:prstGeom prst="straightConnector1">
            <a:avLst/>
          </a:prstGeom>
          <a:noFill/>
          <a:ln cap="flat" cmpd="sng" w="19050">
            <a:solidFill>
              <a:srgbClr val="CCCCCC"/>
            </a:solidFill>
            <a:prstDash val="dash"/>
            <a:round/>
            <a:headEnd len="med" w="med" type="none"/>
            <a:tailEnd len="med" w="med" type="none"/>
          </a:ln>
        </p:spPr>
      </p:cxnSp>
      <p:sp>
        <p:nvSpPr>
          <p:cNvPr id="530" name="Google Shape;530;p34"/>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531" name="Google Shape;531;p34"/>
          <p:cNvPicPr preferRelativeResize="0"/>
          <p:nvPr/>
        </p:nvPicPr>
        <p:blipFill>
          <a:blip r:embed="rId21">
            <a:alphaModFix/>
          </a:blip>
          <a:stretch>
            <a:fillRect/>
          </a:stretch>
        </p:blipFill>
        <p:spPr>
          <a:xfrm>
            <a:off x="7801519" y="4715600"/>
            <a:ext cx="211885" cy="2119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35"/>
          <p:cNvPicPr preferRelativeResize="0"/>
          <p:nvPr/>
        </p:nvPicPr>
        <p:blipFill rotWithShape="1">
          <a:blip r:embed="rId3">
            <a:alphaModFix/>
          </a:blip>
          <a:srcRect b="0" l="0" r="5276" t="0"/>
          <a:stretch/>
        </p:blipFill>
        <p:spPr>
          <a:xfrm>
            <a:off x="0" y="0"/>
            <a:ext cx="3659425" cy="5143500"/>
          </a:xfrm>
          <a:prstGeom prst="rect">
            <a:avLst/>
          </a:prstGeom>
          <a:noFill/>
          <a:ln>
            <a:noFill/>
          </a:ln>
        </p:spPr>
      </p:pic>
      <p:pic>
        <p:nvPicPr>
          <p:cNvPr id="537" name="Google Shape;537;p35"/>
          <p:cNvPicPr preferRelativeResize="0"/>
          <p:nvPr/>
        </p:nvPicPr>
        <p:blipFill rotWithShape="1">
          <a:blip r:embed="rId4">
            <a:alphaModFix/>
          </a:blip>
          <a:srcRect b="0" l="11063" r="0" t="0"/>
          <a:stretch/>
        </p:blipFill>
        <p:spPr>
          <a:xfrm>
            <a:off x="-3849000" y="-93725"/>
            <a:ext cx="3659424" cy="5143500"/>
          </a:xfrm>
          <a:prstGeom prst="rect">
            <a:avLst/>
          </a:prstGeom>
          <a:noFill/>
          <a:ln>
            <a:noFill/>
          </a:ln>
        </p:spPr>
      </p:pic>
      <p:sp>
        <p:nvSpPr>
          <p:cNvPr id="538" name="Google Shape;538;p35"/>
          <p:cNvSpPr txBox="1"/>
          <p:nvPr/>
        </p:nvSpPr>
        <p:spPr>
          <a:xfrm>
            <a:off x="4005125" y="333450"/>
            <a:ext cx="4008300" cy="41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chemeClr val="dk1"/>
                </a:solidFill>
                <a:latin typeface="Rubik"/>
                <a:ea typeface="Rubik"/>
                <a:cs typeface="Rubik"/>
                <a:sym typeface="Rubik"/>
              </a:rPr>
              <a:t>Pilot </a:t>
            </a:r>
            <a:r>
              <a:rPr b="1" lang="en" sz="3000">
                <a:latin typeface="Rubik"/>
                <a:ea typeface="Rubik"/>
                <a:cs typeface="Rubik"/>
                <a:sym typeface="Rubik"/>
              </a:rPr>
              <a:t>Funnel Metrics</a:t>
            </a:r>
            <a:endParaRPr b="1" sz="3000">
              <a:latin typeface="Rubik"/>
              <a:ea typeface="Rubik"/>
              <a:cs typeface="Rubik"/>
              <a:sym typeface="Rubik"/>
            </a:endParaRPr>
          </a:p>
        </p:txBody>
      </p:sp>
      <p:sp>
        <p:nvSpPr>
          <p:cNvPr id="539" name="Google Shape;539;p35"/>
          <p:cNvSpPr txBox="1"/>
          <p:nvPr/>
        </p:nvSpPr>
        <p:spPr>
          <a:xfrm>
            <a:off x="8080575" y="48808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540" name="Google Shape;540;p35"/>
          <p:cNvPicPr preferRelativeResize="0"/>
          <p:nvPr/>
        </p:nvPicPr>
        <p:blipFill>
          <a:blip r:embed="rId5">
            <a:alphaModFix/>
          </a:blip>
          <a:stretch>
            <a:fillRect/>
          </a:stretch>
        </p:blipFill>
        <p:spPr>
          <a:xfrm>
            <a:off x="7801519" y="4868000"/>
            <a:ext cx="211885" cy="211910"/>
          </a:xfrm>
          <a:prstGeom prst="rect">
            <a:avLst/>
          </a:prstGeom>
          <a:noFill/>
          <a:ln>
            <a:noFill/>
          </a:ln>
        </p:spPr>
      </p:pic>
      <p:sp>
        <p:nvSpPr>
          <p:cNvPr id="541" name="Google Shape;541;p35"/>
          <p:cNvSpPr txBox="1"/>
          <p:nvPr/>
        </p:nvSpPr>
        <p:spPr>
          <a:xfrm>
            <a:off x="4005125" y="926825"/>
            <a:ext cx="4761900" cy="14202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None/>
            </a:pPr>
            <a:r>
              <a:rPr lang="en" sz="1100">
                <a:latin typeface="Oxygen"/>
                <a:ea typeface="Oxygen"/>
                <a:cs typeface="Oxygen"/>
                <a:sym typeface="Oxygen"/>
              </a:rPr>
              <a:t>We will measure and compare the payment funnel below for customers using credit vs QR code. Our hypotheses are:</a:t>
            </a:r>
            <a:endParaRPr sz="1100">
              <a:solidFill>
                <a:schemeClr val="dk1"/>
              </a:solidFill>
              <a:latin typeface="Oxygen"/>
              <a:ea typeface="Oxygen"/>
              <a:cs typeface="Oxygen"/>
              <a:sym typeface="Oxygen"/>
            </a:endParaRPr>
          </a:p>
          <a:p>
            <a:pPr indent="-298450" lvl="0" marL="457200" rtl="0" algn="l">
              <a:lnSpc>
                <a:spcPct val="115000"/>
              </a:lnSpc>
              <a:spcBef>
                <a:spcPts val="0"/>
              </a:spcBef>
              <a:spcAft>
                <a:spcPts val="0"/>
              </a:spcAft>
              <a:buClr>
                <a:schemeClr val="dk1"/>
              </a:buClr>
              <a:buSzPts val="1100"/>
              <a:buFont typeface="Oxygen"/>
              <a:buAutoNum type="arabicPeriod"/>
            </a:pPr>
            <a:r>
              <a:rPr lang="en" sz="1100">
                <a:solidFill>
                  <a:schemeClr val="dk1"/>
                </a:solidFill>
                <a:latin typeface="Oxygen"/>
                <a:ea typeface="Oxygen"/>
                <a:cs typeface="Oxygen"/>
                <a:sym typeface="Oxygen"/>
              </a:rPr>
              <a:t>QR-code.io saves time/steps/effort for servers and customers</a:t>
            </a:r>
            <a:endParaRPr sz="1100">
              <a:solidFill>
                <a:schemeClr val="dk1"/>
              </a:solidFill>
              <a:latin typeface="Oxygen"/>
              <a:ea typeface="Oxygen"/>
              <a:cs typeface="Oxygen"/>
              <a:sym typeface="Oxygen"/>
            </a:endParaRPr>
          </a:p>
          <a:p>
            <a:pPr indent="-298450" lvl="0" marL="457200" rtl="0" algn="l">
              <a:lnSpc>
                <a:spcPct val="115000"/>
              </a:lnSpc>
              <a:spcBef>
                <a:spcPts val="0"/>
              </a:spcBef>
              <a:spcAft>
                <a:spcPts val="0"/>
              </a:spcAft>
              <a:buClr>
                <a:schemeClr val="dk1"/>
              </a:buClr>
              <a:buSzPts val="1100"/>
              <a:buFont typeface="Oxygen"/>
              <a:buAutoNum type="arabicPeriod"/>
            </a:pPr>
            <a:r>
              <a:rPr lang="en" sz="1100">
                <a:solidFill>
                  <a:schemeClr val="dk1"/>
                </a:solidFill>
                <a:latin typeface="Oxygen"/>
                <a:ea typeface="Oxygen"/>
                <a:cs typeface="Oxygen"/>
                <a:sym typeface="Oxygen"/>
              </a:rPr>
              <a:t>QR-code.io will result in higher tip amounts</a:t>
            </a:r>
            <a:endParaRPr sz="1100">
              <a:solidFill>
                <a:schemeClr val="dk1"/>
              </a:solidFill>
              <a:latin typeface="Oxygen"/>
              <a:ea typeface="Oxygen"/>
              <a:cs typeface="Oxygen"/>
              <a:sym typeface="Oxygen"/>
            </a:endParaRPr>
          </a:p>
          <a:p>
            <a:pPr indent="-298450" lvl="0" marL="457200" rtl="0" algn="l">
              <a:lnSpc>
                <a:spcPct val="115000"/>
              </a:lnSpc>
              <a:spcBef>
                <a:spcPts val="0"/>
              </a:spcBef>
              <a:spcAft>
                <a:spcPts val="0"/>
              </a:spcAft>
              <a:buClr>
                <a:schemeClr val="dk1"/>
              </a:buClr>
              <a:buSzPts val="1100"/>
              <a:buFont typeface="Oxygen"/>
              <a:buAutoNum type="arabicPeriod"/>
            </a:pPr>
            <a:r>
              <a:rPr lang="en" sz="1100">
                <a:solidFill>
                  <a:schemeClr val="dk1"/>
                </a:solidFill>
                <a:latin typeface="Oxygen"/>
                <a:ea typeface="Oxygen"/>
                <a:cs typeface="Oxygen"/>
                <a:sym typeface="Oxygen"/>
              </a:rPr>
              <a:t>QR-code.io will increases table turnover (increasing restaurant revenue AND server tips)</a:t>
            </a:r>
            <a:endParaRPr sz="1100">
              <a:solidFill>
                <a:schemeClr val="dk1"/>
              </a:solidFill>
              <a:latin typeface="Oxygen"/>
              <a:ea typeface="Oxygen"/>
              <a:cs typeface="Oxygen"/>
              <a:sym typeface="Oxygen"/>
            </a:endParaRPr>
          </a:p>
          <a:p>
            <a:pPr indent="-298450" lvl="0" marL="457200" rtl="0" algn="l">
              <a:lnSpc>
                <a:spcPct val="115000"/>
              </a:lnSpc>
              <a:spcBef>
                <a:spcPts val="0"/>
              </a:spcBef>
              <a:spcAft>
                <a:spcPts val="0"/>
              </a:spcAft>
              <a:buClr>
                <a:schemeClr val="dk1"/>
              </a:buClr>
              <a:buSzPts val="1100"/>
              <a:buFont typeface="Oxygen"/>
              <a:buAutoNum type="arabicPeriod"/>
            </a:pPr>
            <a:r>
              <a:rPr lang="en" sz="1100">
                <a:solidFill>
                  <a:schemeClr val="dk1"/>
                </a:solidFill>
                <a:latin typeface="Oxygen"/>
                <a:ea typeface="Oxygen"/>
                <a:cs typeface="Oxygen"/>
                <a:sym typeface="Oxygen"/>
              </a:rPr>
              <a:t>Customers will prefer QR-code.io over credit card </a:t>
            </a:r>
            <a:endParaRPr sz="1100">
              <a:latin typeface="Oxygen"/>
              <a:ea typeface="Oxygen"/>
              <a:cs typeface="Oxygen"/>
              <a:sym typeface="Oxygen"/>
            </a:endParaRPr>
          </a:p>
        </p:txBody>
      </p:sp>
      <p:graphicFrame>
        <p:nvGraphicFramePr>
          <p:cNvPr id="542" name="Google Shape;542;p35"/>
          <p:cNvGraphicFramePr/>
          <p:nvPr/>
        </p:nvGraphicFramePr>
        <p:xfrm>
          <a:off x="3856368" y="3079287"/>
          <a:ext cx="3000000" cy="3000000"/>
        </p:xfrm>
        <a:graphic>
          <a:graphicData uri="http://schemas.openxmlformats.org/drawingml/2006/table">
            <a:tbl>
              <a:tblPr>
                <a:noFill/>
                <a:tableStyleId>{978F0720-33B9-48AD-A9C9-1C67E5A27B12}</a:tableStyleId>
              </a:tblPr>
              <a:tblGrid>
                <a:gridCol w="520600"/>
                <a:gridCol w="719125"/>
                <a:gridCol w="508300"/>
                <a:gridCol w="580500"/>
                <a:gridCol w="818425"/>
                <a:gridCol w="668525"/>
                <a:gridCol w="581950"/>
                <a:gridCol w="620050"/>
              </a:tblGrid>
              <a:tr h="281975">
                <a:tc>
                  <a:txBody>
                    <a:bodyPr/>
                    <a:lstStyle/>
                    <a:p>
                      <a:pPr indent="0" lvl="0" marL="0" rtl="0" algn="ctr">
                        <a:spcBef>
                          <a:spcPts val="0"/>
                        </a:spcBef>
                        <a:spcAft>
                          <a:spcPts val="0"/>
                        </a:spcAft>
                        <a:buNone/>
                      </a:pPr>
                      <a:r>
                        <a:t/>
                      </a:r>
                      <a:endParaRPr sz="10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solidFill>
                            <a:schemeClr val="dk1"/>
                          </a:solidFill>
                          <a:latin typeface="Rubik Light"/>
                          <a:ea typeface="Rubik Light"/>
                          <a:cs typeface="Rubik Light"/>
                          <a:sym typeface="Rubik Light"/>
                        </a:rPr>
                        <a:t>QR receipt</a:t>
                      </a:r>
                      <a:r>
                        <a:rPr lang="en" sz="900">
                          <a:solidFill>
                            <a:schemeClr val="dk1"/>
                          </a:solidFill>
                          <a:latin typeface="Rubik Light"/>
                          <a:ea typeface="Rubik Light"/>
                          <a:cs typeface="Rubik Light"/>
                          <a:sym typeface="Rubik Light"/>
                        </a:rPr>
                        <a:t>s</a:t>
                      </a:r>
                      <a:r>
                        <a:rPr lang="en" sz="900">
                          <a:solidFill>
                            <a:schemeClr val="dk1"/>
                          </a:solidFill>
                          <a:latin typeface="Rubik Light"/>
                          <a:ea typeface="Rubik Light"/>
                          <a:cs typeface="Rubik Light"/>
                          <a:sym typeface="Rubik Light"/>
                        </a:rPr>
                        <a:t> to table </a:t>
                      </a:r>
                      <a:endParaRPr sz="900">
                        <a:solidFill>
                          <a:schemeClr val="dk1"/>
                        </a:solidFill>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900">
                          <a:solidFill>
                            <a:schemeClr val="dk1"/>
                          </a:solidFill>
                          <a:latin typeface="Rubik Light"/>
                          <a:ea typeface="Rubik Light"/>
                          <a:cs typeface="Rubik Light"/>
                          <a:sym typeface="Rubik Light"/>
                        </a:rPr>
                        <a:t>QR or Credit</a:t>
                      </a:r>
                      <a:endParaRPr sz="10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900">
                          <a:solidFill>
                            <a:schemeClr val="dk1"/>
                          </a:solidFill>
                          <a:latin typeface="Rubik Light"/>
                          <a:ea typeface="Rubik Light"/>
                          <a:cs typeface="Rubik Light"/>
                          <a:sym typeface="Rubik Light"/>
                        </a:rPr>
                        <a:t>QR codes scanned</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900">
                          <a:solidFill>
                            <a:schemeClr val="dk1"/>
                          </a:solidFill>
                          <a:latin typeface="Rubik Light"/>
                          <a:ea typeface="Rubik Light"/>
                          <a:cs typeface="Rubik Light"/>
                          <a:sym typeface="Rubik Light"/>
                        </a:rPr>
                        <a:t>In-browser payment </a:t>
                      </a:r>
                      <a:r>
                        <a:rPr lang="en" sz="900">
                          <a:solidFill>
                            <a:schemeClr val="dk1"/>
                          </a:solidFill>
                          <a:latin typeface="Rubik Light"/>
                          <a:ea typeface="Rubik Light"/>
                          <a:cs typeface="Rubik Light"/>
                          <a:sym typeface="Rubik Light"/>
                        </a:rPr>
                        <a:t>click</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Rubik Light"/>
                          <a:ea typeface="Rubik Light"/>
                          <a:cs typeface="Rubik Light"/>
                          <a:sym typeface="Rubik Light"/>
                        </a:rPr>
                        <a:t>Payments Completed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900">
                          <a:solidFill>
                            <a:schemeClr val="dk1"/>
                          </a:solidFill>
                          <a:latin typeface="Rubik Light"/>
                          <a:ea typeface="Rubik Light"/>
                          <a:cs typeface="Rubik Light"/>
                          <a:sym typeface="Rubik Light"/>
                        </a:rPr>
                        <a:t>Tips</a:t>
                      </a:r>
                      <a:endParaRPr sz="900">
                        <a:solidFill>
                          <a:schemeClr val="dk1"/>
                        </a:solidFill>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900">
                          <a:solidFill>
                            <a:schemeClr val="dk1"/>
                          </a:solidFill>
                          <a:latin typeface="Rubik Light"/>
                          <a:ea typeface="Rubik Light"/>
                          <a:cs typeface="Rubik Light"/>
                          <a:sym typeface="Rubik Light"/>
                        </a:rPr>
                        <a:t>Post-QR survey</a:t>
                      </a:r>
                      <a:endParaRPr sz="900">
                        <a:solidFill>
                          <a:schemeClr val="dk1"/>
                        </a:solidFill>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08000">
                <a:tc>
                  <a:txBody>
                    <a:bodyPr/>
                    <a:lstStyle/>
                    <a:p>
                      <a:pPr indent="0" lvl="0" marL="0" rtl="0" algn="r">
                        <a:spcBef>
                          <a:spcPts val="0"/>
                        </a:spcBef>
                        <a:spcAft>
                          <a:spcPts val="0"/>
                        </a:spcAft>
                        <a:buNone/>
                      </a:pPr>
                      <a:r>
                        <a:rPr lang="en" sz="1000">
                          <a:latin typeface="Rubik Light"/>
                          <a:ea typeface="Rubik Light"/>
                          <a:cs typeface="Rubik Light"/>
                          <a:sym typeface="Rubik Light"/>
                        </a:rPr>
                        <a:t>Time</a:t>
                      </a:r>
                      <a:endParaRPr sz="10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rowSpan="5">
                  <a:txBody>
                    <a:bodyPr/>
                    <a:lstStyle/>
                    <a:p>
                      <a:pPr indent="0" lvl="0" marL="0" rtl="0" algn="ctr">
                        <a:spcBef>
                          <a:spcPts val="0"/>
                        </a:spcBef>
                        <a:spcAft>
                          <a:spcPts val="0"/>
                        </a:spcAft>
                        <a:buNone/>
                      </a:pPr>
                      <a:r>
                        <a:rPr lang="en" sz="1000">
                          <a:latin typeface="Rubik Light"/>
                          <a:ea typeface="Rubik Light"/>
                          <a:cs typeface="Rubik Light"/>
                          <a:sym typeface="Rubik Light"/>
                        </a:rPr>
                        <a:t>QR or Credit</a:t>
                      </a:r>
                      <a:endParaRPr sz="10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rowSpan="5">
                  <a:txBody>
                    <a:bodyPr/>
                    <a:lstStyle/>
                    <a:p>
                      <a:pPr indent="0" lvl="0" marL="0" rtl="0" algn="ctr">
                        <a:spcBef>
                          <a:spcPts val="0"/>
                        </a:spcBef>
                        <a:spcAft>
                          <a:spcPts val="0"/>
                        </a:spcAft>
                        <a:buClr>
                          <a:schemeClr val="dk1"/>
                        </a:buClr>
                        <a:buSzPts val="1100"/>
                        <a:buFont typeface="Arial"/>
                        <a:buNone/>
                      </a:pPr>
                      <a:r>
                        <a:rPr lang="en" sz="900">
                          <a:solidFill>
                            <a:schemeClr val="dk1"/>
                          </a:solidFill>
                          <a:latin typeface="Rubik Light"/>
                          <a:ea typeface="Rubik Light"/>
                          <a:cs typeface="Rubik Light"/>
                          <a:sym typeface="Rubik Light"/>
                        </a:rPr>
                        <a:t>NO  or  YES</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08000">
                <a:tc>
                  <a:txBody>
                    <a:bodyPr/>
                    <a:lstStyle/>
                    <a:p>
                      <a:pPr indent="0" lvl="0" marL="0" rtl="0" algn="r">
                        <a:spcBef>
                          <a:spcPts val="0"/>
                        </a:spcBef>
                        <a:spcAft>
                          <a:spcPts val="0"/>
                        </a:spcAft>
                        <a:buNone/>
                      </a:pPr>
                      <a:r>
                        <a:rPr lang="en" sz="1000">
                          <a:solidFill>
                            <a:schemeClr val="dk1"/>
                          </a:solidFill>
                          <a:latin typeface="Rubik Light"/>
                          <a:ea typeface="Rubik Light"/>
                          <a:cs typeface="Rubik Light"/>
                          <a:sym typeface="Rubik Light"/>
                        </a:rPr>
                        <a:t>n</a:t>
                      </a:r>
                      <a:endParaRPr sz="1000">
                        <a:solidFill>
                          <a:schemeClr val="dk1"/>
                        </a:solidFill>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r>
              <a:tr h="216325">
                <a:tc>
                  <a:txBody>
                    <a:bodyPr/>
                    <a:lstStyle/>
                    <a:p>
                      <a:pPr indent="0" lvl="0" marL="0" rtl="0" algn="r">
                        <a:spcBef>
                          <a:spcPts val="0"/>
                        </a:spcBef>
                        <a:spcAft>
                          <a:spcPts val="0"/>
                        </a:spcAft>
                        <a:buNone/>
                      </a:pPr>
                      <a:r>
                        <a:rPr lang="en" sz="1000">
                          <a:solidFill>
                            <a:schemeClr val="dk1"/>
                          </a:solidFill>
                          <a:latin typeface="Rubik Light"/>
                          <a:ea typeface="Rubik Light"/>
                          <a:cs typeface="Rubik Light"/>
                          <a:sym typeface="Rubik Light"/>
                        </a:rPr>
                        <a:t>$</a:t>
                      </a:r>
                      <a:endParaRPr sz="1000">
                        <a:solidFill>
                          <a:schemeClr val="dk1"/>
                        </a:solidFill>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r>
              <a:tr h="208000">
                <a:tc>
                  <a:txBody>
                    <a:bodyPr/>
                    <a:lstStyle/>
                    <a:p>
                      <a:pPr indent="0" lvl="0" marL="0" rtl="0" algn="r">
                        <a:spcBef>
                          <a:spcPts val="0"/>
                        </a:spcBef>
                        <a:spcAft>
                          <a:spcPts val="0"/>
                        </a:spcAft>
                        <a:buNone/>
                      </a:pPr>
                      <a:r>
                        <a:rPr lang="en" sz="1000">
                          <a:solidFill>
                            <a:schemeClr val="dk1"/>
                          </a:solidFill>
                          <a:latin typeface="Rubik Light"/>
                          <a:ea typeface="Rubik Light"/>
                          <a:cs typeface="Rubik Light"/>
                          <a:sym typeface="Rubik Light"/>
                        </a:rPr>
                        <a:t>% Prev</a:t>
                      </a:r>
                      <a:endParaRPr sz="1000">
                        <a:solidFill>
                          <a:schemeClr val="dk1"/>
                        </a:solidFill>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r>
              <a:tr h="211975">
                <a:tc>
                  <a:txBody>
                    <a:bodyPr/>
                    <a:lstStyle/>
                    <a:p>
                      <a:pPr indent="0" lvl="0" marL="0" rtl="0" algn="r">
                        <a:spcBef>
                          <a:spcPts val="0"/>
                        </a:spcBef>
                        <a:spcAft>
                          <a:spcPts val="0"/>
                        </a:spcAft>
                        <a:buNone/>
                      </a:pPr>
                      <a:r>
                        <a:rPr lang="en" sz="1000">
                          <a:solidFill>
                            <a:schemeClr val="dk1"/>
                          </a:solidFill>
                          <a:latin typeface="Rubik Light"/>
                          <a:ea typeface="Rubik Light"/>
                          <a:cs typeface="Rubik Light"/>
                          <a:sym typeface="Rubik Light"/>
                        </a:rPr>
                        <a:t>% Tot</a:t>
                      </a:r>
                      <a:endParaRPr sz="1000">
                        <a:solidFill>
                          <a:schemeClr val="dk1"/>
                        </a:solidFill>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Rubik Light"/>
                        <a:ea typeface="Rubik Light"/>
                        <a:cs typeface="Rubik Light"/>
                        <a:sym typeface="Rubik Light"/>
                      </a:endParaRPr>
                    </a:p>
                  </a:txBody>
                  <a:tcPr marT="45700" marB="45700" marR="45700" marL="457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r>
            </a:tbl>
          </a:graphicData>
        </a:graphic>
      </p:graphicFrame>
      <p:grpSp>
        <p:nvGrpSpPr>
          <p:cNvPr id="543" name="Google Shape;543;p35"/>
          <p:cNvGrpSpPr/>
          <p:nvPr/>
        </p:nvGrpSpPr>
        <p:grpSpPr>
          <a:xfrm>
            <a:off x="4376968" y="2648708"/>
            <a:ext cx="597405" cy="303280"/>
            <a:chOff x="3636875" y="2616537"/>
            <a:chExt cx="919509" cy="466800"/>
          </a:xfrm>
        </p:grpSpPr>
        <p:sp>
          <p:nvSpPr>
            <p:cNvPr id="544" name="Google Shape;544;p35"/>
            <p:cNvSpPr/>
            <p:nvPr/>
          </p:nvSpPr>
          <p:spPr>
            <a:xfrm>
              <a:off x="4025525" y="2753413"/>
              <a:ext cx="499200" cy="289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3647100" y="2631100"/>
              <a:ext cx="592850" cy="319225"/>
            </a:xfrm>
            <a:custGeom>
              <a:rect b="b" l="l" r="r" t="t"/>
              <a:pathLst>
                <a:path extrusionOk="0" h="12769" w="23714">
                  <a:moveTo>
                    <a:pt x="0" y="208"/>
                  </a:moveTo>
                  <a:lnTo>
                    <a:pt x="4239" y="58"/>
                  </a:lnTo>
                  <a:lnTo>
                    <a:pt x="4589" y="2041"/>
                  </a:lnTo>
                  <a:lnTo>
                    <a:pt x="19282" y="0"/>
                  </a:lnTo>
                  <a:lnTo>
                    <a:pt x="23714" y="4315"/>
                  </a:lnTo>
                  <a:lnTo>
                    <a:pt x="18583" y="4490"/>
                  </a:lnTo>
                  <a:lnTo>
                    <a:pt x="16775" y="4548"/>
                  </a:lnTo>
                  <a:lnTo>
                    <a:pt x="16659" y="12769"/>
                  </a:lnTo>
                  <a:lnTo>
                    <a:pt x="8379" y="12594"/>
                  </a:lnTo>
                  <a:lnTo>
                    <a:pt x="5872" y="10087"/>
                  </a:lnTo>
                  <a:lnTo>
                    <a:pt x="4356" y="10145"/>
                  </a:lnTo>
                  <a:lnTo>
                    <a:pt x="4181" y="11953"/>
                  </a:lnTo>
                  <a:lnTo>
                    <a:pt x="525" y="12102"/>
                  </a:lnTo>
                </a:path>
              </a:pathLst>
            </a:custGeom>
            <a:solidFill>
              <a:srgbClr val="FFFFFF"/>
            </a:solidFill>
            <a:ln>
              <a:noFill/>
            </a:ln>
          </p:spPr>
        </p:sp>
        <p:pic>
          <p:nvPicPr>
            <p:cNvPr id="546" name="Google Shape;546;p35"/>
            <p:cNvPicPr preferRelativeResize="0"/>
            <p:nvPr/>
          </p:nvPicPr>
          <p:blipFill>
            <a:blip r:embed="rId6">
              <a:alphaModFix/>
            </a:blip>
            <a:stretch>
              <a:fillRect/>
            </a:stretch>
          </p:blipFill>
          <p:spPr>
            <a:xfrm>
              <a:off x="3636875" y="2616537"/>
              <a:ext cx="919509" cy="466800"/>
            </a:xfrm>
            <a:prstGeom prst="rect">
              <a:avLst/>
            </a:prstGeom>
            <a:noFill/>
            <a:ln>
              <a:noFill/>
            </a:ln>
          </p:spPr>
        </p:pic>
      </p:grpSp>
      <p:pic>
        <p:nvPicPr>
          <p:cNvPr id="547" name="Google Shape;547;p35"/>
          <p:cNvPicPr preferRelativeResize="0"/>
          <p:nvPr/>
        </p:nvPicPr>
        <p:blipFill rotWithShape="1">
          <a:blip r:embed="rId7">
            <a:alphaModFix/>
          </a:blip>
          <a:srcRect b="13547" l="4877" r="9256" t="0"/>
          <a:stretch/>
        </p:blipFill>
        <p:spPr>
          <a:xfrm>
            <a:off x="5758917" y="2639596"/>
            <a:ext cx="320700" cy="322980"/>
          </a:xfrm>
          <a:prstGeom prst="rect">
            <a:avLst/>
          </a:prstGeom>
          <a:noFill/>
          <a:ln>
            <a:noFill/>
          </a:ln>
        </p:spPr>
      </p:pic>
      <p:pic>
        <p:nvPicPr>
          <p:cNvPr id="548" name="Google Shape;548;p35"/>
          <p:cNvPicPr preferRelativeResize="0"/>
          <p:nvPr/>
        </p:nvPicPr>
        <p:blipFill rotWithShape="1">
          <a:blip r:embed="rId8">
            <a:alphaModFix/>
          </a:blip>
          <a:srcRect b="20134" l="11628" r="12320" t="0"/>
          <a:stretch/>
        </p:blipFill>
        <p:spPr>
          <a:xfrm>
            <a:off x="7165217" y="2611134"/>
            <a:ext cx="335001" cy="351818"/>
          </a:xfrm>
          <a:prstGeom prst="rect">
            <a:avLst/>
          </a:prstGeom>
          <a:noFill/>
          <a:ln>
            <a:noFill/>
          </a:ln>
        </p:spPr>
      </p:pic>
      <p:sp>
        <p:nvSpPr>
          <p:cNvPr id="549" name="Google Shape;549;p35"/>
          <p:cNvSpPr/>
          <p:nvPr/>
        </p:nvSpPr>
        <p:spPr>
          <a:xfrm>
            <a:off x="6334642" y="2718373"/>
            <a:ext cx="553200" cy="1689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ubik Light"/>
                <a:ea typeface="Rubik Light"/>
                <a:cs typeface="Rubik Light"/>
                <a:sym typeface="Rubik Light"/>
              </a:rPr>
              <a:t>Pay</a:t>
            </a:r>
            <a:endParaRPr sz="700">
              <a:latin typeface="Rubik Light"/>
              <a:ea typeface="Rubik Light"/>
              <a:cs typeface="Rubik Light"/>
              <a:sym typeface="Rubik Light"/>
            </a:endParaRPr>
          </a:p>
        </p:txBody>
      </p:sp>
      <p:pic>
        <p:nvPicPr>
          <p:cNvPr id="550" name="Google Shape;550;p35"/>
          <p:cNvPicPr preferRelativeResize="0"/>
          <p:nvPr/>
        </p:nvPicPr>
        <p:blipFill rotWithShape="1">
          <a:blip r:embed="rId9">
            <a:alphaModFix/>
          </a:blip>
          <a:srcRect b="16777" l="20633" r="29765" t="2093"/>
          <a:stretch/>
        </p:blipFill>
        <p:spPr>
          <a:xfrm rot="5400000">
            <a:off x="7805764" y="2547534"/>
            <a:ext cx="320710" cy="524575"/>
          </a:xfrm>
          <a:prstGeom prst="rect">
            <a:avLst/>
          </a:prstGeom>
          <a:noFill/>
          <a:ln>
            <a:noFill/>
          </a:ln>
        </p:spPr>
      </p:pic>
      <p:cxnSp>
        <p:nvCxnSpPr>
          <p:cNvPr id="551" name="Google Shape;551;p35"/>
          <p:cNvCxnSpPr/>
          <p:nvPr/>
        </p:nvCxnSpPr>
        <p:spPr>
          <a:xfrm>
            <a:off x="3849005" y="3074665"/>
            <a:ext cx="5221500" cy="0"/>
          </a:xfrm>
          <a:prstGeom prst="straightConnector1">
            <a:avLst/>
          </a:prstGeom>
          <a:noFill/>
          <a:ln cap="flat" cmpd="sng" w="28575">
            <a:solidFill>
              <a:schemeClr val="dk2"/>
            </a:solidFill>
            <a:prstDash val="solid"/>
            <a:round/>
            <a:headEnd len="med" w="med" type="none"/>
            <a:tailEnd len="med" w="med" type="triangle"/>
          </a:ln>
        </p:spPr>
      </p:cxnSp>
      <p:pic>
        <p:nvPicPr>
          <p:cNvPr id="552" name="Google Shape;552;p35"/>
          <p:cNvPicPr preferRelativeResize="0"/>
          <p:nvPr/>
        </p:nvPicPr>
        <p:blipFill rotWithShape="1">
          <a:blip r:embed="rId10">
            <a:alphaModFix/>
          </a:blip>
          <a:srcRect b="11855" l="6302" r="6284" t="0"/>
          <a:stretch/>
        </p:blipFill>
        <p:spPr>
          <a:xfrm>
            <a:off x="8402325" y="2647369"/>
            <a:ext cx="335001" cy="337787"/>
          </a:xfrm>
          <a:prstGeom prst="rect">
            <a:avLst/>
          </a:prstGeom>
          <a:noFill/>
          <a:ln>
            <a:noFill/>
          </a:ln>
        </p:spPr>
      </p:pic>
      <p:grpSp>
        <p:nvGrpSpPr>
          <p:cNvPr id="553" name="Google Shape;553;p35"/>
          <p:cNvGrpSpPr/>
          <p:nvPr/>
        </p:nvGrpSpPr>
        <p:grpSpPr>
          <a:xfrm>
            <a:off x="5141529" y="2660959"/>
            <a:ext cx="404059" cy="284198"/>
            <a:chOff x="5200346" y="2678318"/>
            <a:chExt cx="332614" cy="233947"/>
          </a:xfrm>
        </p:grpSpPr>
        <p:pic>
          <p:nvPicPr>
            <p:cNvPr id="554" name="Google Shape;554;p35"/>
            <p:cNvPicPr preferRelativeResize="0"/>
            <p:nvPr/>
          </p:nvPicPr>
          <p:blipFill rotWithShape="1">
            <a:blip r:embed="rId11">
              <a:alphaModFix/>
            </a:blip>
            <a:srcRect b="20159" l="0" r="0" t="0"/>
            <a:stretch/>
          </p:blipFill>
          <p:spPr>
            <a:xfrm>
              <a:off x="5200346" y="2678318"/>
              <a:ext cx="246370" cy="196697"/>
            </a:xfrm>
            <a:prstGeom prst="rect">
              <a:avLst/>
            </a:prstGeom>
            <a:noFill/>
            <a:ln>
              <a:noFill/>
            </a:ln>
          </p:spPr>
        </p:pic>
        <p:grpSp>
          <p:nvGrpSpPr>
            <p:cNvPr id="555" name="Google Shape;555;p35"/>
            <p:cNvGrpSpPr/>
            <p:nvPr/>
          </p:nvGrpSpPr>
          <p:grpSpPr>
            <a:xfrm>
              <a:off x="5352060" y="2737665"/>
              <a:ext cx="180900" cy="174599"/>
              <a:chOff x="5498275" y="2683950"/>
              <a:chExt cx="180900" cy="174599"/>
            </a:xfrm>
          </p:grpSpPr>
          <p:sp>
            <p:nvSpPr>
              <p:cNvPr id="556" name="Google Shape;556;p35"/>
              <p:cNvSpPr/>
              <p:nvPr/>
            </p:nvSpPr>
            <p:spPr>
              <a:xfrm>
                <a:off x="5498275" y="2683950"/>
                <a:ext cx="180900" cy="17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35"/>
              <p:cNvPicPr preferRelativeResize="0"/>
              <p:nvPr/>
            </p:nvPicPr>
            <p:blipFill rotWithShape="1">
              <a:blip r:embed="rId7">
                <a:alphaModFix/>
              </a:blip>
              <a:srcRect b="26891" l="18856" r="18202" t="12351"/>
              <a:stretch/>
            </p:blipFill>
            <p:spPr>
              <a:xfrm>
                <a:off x="5498433" y="2684188"/>
                <a:ext cx="180591" cy="174361"/>
              </a:xfrm>
              <a:prstGeom prst="rect">
                <a:avLst/>
              </a:prstGeom>
              <a:noFill/>
              <a:ln>
                <a:noFill/>
              </a:ln>
            </p:spPr>
          </p:pic>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6"/>
          <p:cNvSpPr txBox="1"/>
          <p:nvPr/>
        </p:nvSpPr>
        <p:spPr>
          <a:xfrm>
            <a:off x="4314450" y="1959425"/>
            <a:ext cx="4362000" cy="2580600"/>
          </a:xfrm>
          <a:prstGeom prst="rect">
            <a:avLst/>
          </a:prstGeom>
          <a:noFill/>
          <a:ln>
            <a:noFill/>
          </a:ln>
        </p:spPr>
        <p:txBody>
          <a:bodyPr anchorCtr="0" anchor="t" bIns="0" lIns="0" spcFirstLastPara="1" rIns="0" wrap="square" tIns="0">
            <a:noAutofit/>
          </a:bodyPr>
          <a:lstStyle/>
          <a:p>
            <a:pPr indent="-311150" lvl="0" marL="457200" rtl="0" algn="l">
              <a:lnSpc>
                <a:spcPct val="150000"/>
              </a:lnSpc>
              <a:spcBef>
                <a:spcPts val="0"/>
              </a:spcBef>
              <a:spcAft>
                <a:spcPts val="0"/>
              </a:spcAft>
              <a:buClr>
                <a:schemeClr val="dk1"/>
              </a:buClr>
              <a:buSzPts val="1300"/>
              <a:buFont typeface="Oxygen"/>
              <a:buChar char="●"/>
            </a:pPr>
            <a:r>
              <a:rPr lang="en" sz="1300">
                <a:solidFill>
                  <a:schemeClr val="dk1"/>
                </a:solidFill>
                <a:latin typeface="Oxygen"/>
                <a:ea typeface="Oxygen"/>
                <a:cs typeface="Oxygen"/>
                <a:sym typeface="Oxygen"/>
              </a:rPr>
              <a:t>POS Integrations at scale</a:t>
            </a:r>
            <a:endParaRPr sz="1300">
              <a:solidFill>
                <a:schemeClr val="dk1"/>
              </a:solidFill>
              <a:latin typeface="Oxygen"/>
              <a:ea typeface="Oxygen"/>
              <a:cs typeface="Oxygen"/>
              <a:sym typeface="Oxygen"/>
            </a:endParaRPr>
          </a:p>
          <a:p>
            <a:pPr indent="-311150" lvl="0" marL="457200" rtl="0" algn="l">
              <a:lnSpc>
                <a:spcPct val="150000"/>
              </a:lnSpc>
              <a:spcBef>
                <a:spcPts val="0"/>
              </a:spcBef>
              <a:spcAft>
                <a:spcPts val="0"/>
              </a:spcAft>
              <a:buClr>
                <a:schemeClr val="dk1"/>
              </a:buClr>
              <a:buSzPts val="1300"/>
              <a:buFont typeface="Oxygen"/>
              <a:buChar char="●"/>
            </a:pPr>
            <a:r>
              <a:rPr lang="en" sz="1300">
                <a:solidFill>
                  <a:schemeClr val="dk1"/>
                </a:solidFill>
                <a:latin typeface="Oxygen"/>
                <a:ea typeface="Oxygen"/>
                <a:cs typeface="Oxygen"/>
                <a:sym typeface="Oxygen"/>
              </a:rPr>
              <a:t>Adoption</a:t>
            </a:r>
            <a:endParaRPr sz="1300">
              <a:solidFill>
                <a:schemeClr val="dk1"/>
              </a:solidFill>
              <a:latin typeface="Oxygen"/>
              <a:ea typeface="Oxygen"/>
              <a:cs typeface="Oxygen"/>
              <a:sym typeface="Oxygen"/>
            </a:endParaRPr>
          </a:p>
          <a:p>
            <a:pPr indent="-311150" lvl="1" marL="914400" rtl="0" algn="l">
              <a:lnSpc>
                <a:spcPct val="150000"/>
              </a:lnSpc>
              <a:spcBef>
                <a:spcPts val="0"/>
              </a:spcBef>
              <a:spcAft>
                <a:spcPts val="0"/>
              </a:spcAft>
              <a:buClr>
                <a:schemeClr val="dk1"/>
              </a:buClr>
              <a:buSzPts val="1300"/>
              <a:buFont typeface="Oxygen"/>
              <a:buChar char="○"/>
            </a:pPr>
            <a:r>
              <a:rPr lang="en" sz="1300">
                <a:solidFill>
                  <a:schemeClr val="dk1"/>
                </a:solidFill>
                <a:latin typeface="Oxygen"/>
                <a:ea typeface="Oxygen"/>
                <a:cs typeface="Oxygen"/>
                <a:sym typeface="Oxygen"/>
              </a:rPr>
              <a:t>Businesses to see benefit?</a:t>
            </a:r>
            <a:endParaRPr sz="1300">
              <a:solidFill>
                <a:schemeClr val="dk1"/>
              </a:solidFill>
              <a:latin typeface="Oxygen"/>
              <a:ea typeface="Oxygen"/>
              <a:cs typeface="Oxygen"/>
              <a:sym typeface="Oxygen"/>
            </a:endParaRPr>
          </a:p>
          <a:p>
            <a:pPr indent="-311150" lvl="1" marL="914400" rtl="0" algn="l">
              <a:lnSpc>
                <a:spcPct val="150000"/>
              </a:lnSpc>
              <a:spcBef>
                <a:spcPts val="0"/>
              </a:spcBef>
              <a:spcAft>
                <a:spcPts val="0"/>
              </a:spcAft>
              <a:buClr>
                <a:schemeClr val="dk1"/>
              </a:buClr>
              <a:buSzPts val="1300"/>
              <a:buFont typeface="Oxygen"/>
              <a:buChar char="○"/>
            </a:pPr>
            <a:r>
              <a:rPr lang="en" sz="1300">
                <a:solidFill>
                  <a:schemeClr val="dk1"/>
                </a:solidFill>
                <a:latin typeface="Oxygen"/>
                <a:ea typeface="Oxygen"/>
                <a:cs typeface="Oxygen"/>
                <a:sym typeface="Oxygen"/>
              </a:rPr>
              <a:t>Customers trust to try? </a:t>
            </a:r>
            <a:endParaRPr sz="1300">
              <a:solidFill>
                <a:schemeClr val="dk1"/>
              </a:solidFill>
              <a:latin typeface="Oxygen"/>
              <a:ea typeface="Oxygen"/>
              <a:cs typeface="Oxygen"/>
              <a:sym typeface="Oxygen"/>
            </a:endParaRPr>
          </a:p>
          <a:p>
            <a:pPr indent="-311150" lvl="1" marL="914400" rtl="0" algn="l">
              <a:lnSpc>
                <a:spcPct val="150000"/>
              </a:lnSpc>
              <a:spcBef>
                <a:spcPts val="0"/>
              </a:spcBef>
              <a:spcAft>
                <a:spcPts val="0"/>
              </a:spcAft>
              <a:buClr>
                <a:schemeClr val="dk1"/>
              </a:buClr>
              <a:buSzPts val="1300"/>
              <a:buFont typeface="Oxygen"/>
              <a:buChar char="○"/>
            </a:pPr>
            <a:r>
              <a:rPr lang="en" sz="1300">
                <a:solidFill>
                  <a:schemeClr val="dk1"/>
                </a:solidFill>
                <a:latin typeface="Oxygen"/>
                <a:ea typeface="Oxygen"/>
                <a:cs typeface="Oxygen"/>
                <a:sym typeface="Oxygen"/>
              </a:rPr>
              <a:t>Customers</a:t>
            </a:r>
            <a:r>
              <a:rPr lang="en" sz="1300">
                <a:solidFill>
                  <a:schemeClr val="dk1"/>
                </a:solidFill>
                <a:latin typeface="Oxygen"/>
                <a:ea typeface="Oxygen"/>
                <a:cs typeface="Oxygen"/>
                <a:sym typeface="Oxygen"/>
              </a:rPr>
              <a:t> try it again</a:t>
            </a:r>
            <a:r>
              <a:rPr lang="en" sz="1300">
                <a:solidFill>
                  <a:schemeClr val="dk1"/>
                </a:solidFill>
                <a:latin typeface="Oxygen"/>
                <a:ea typeface="Oxygen"/>
                <a:cs typeface="Oxygen"/>
                <a:sym typeface="Oxygen"/>
              </a:rPr>
              <a:t>? </a:t>
            </a:r>
            <a:endParaRPr sz="1300">
              <a:solidFill>
                <a:schemeClr val="dk1"/>
              </a:solidFill>
              <a:latin typeface="Oxygen"/>
              <a:ea typeface="Oxygen"/>
              <a:cs typeface="Oxygen"/>
              <a:sym typeface="Oxygen"/>
            </a:endParaRPr>
          </a:p>
          <a:p>
            <a:pPr indent="-311150" lvl="0" marL="457200" rtl="0" algn="l">
              <a:lnSpc>
                <a:spcPct val="150000"/>
              </a:lnSpc>
              <a:spcBef>
                <a:spcPts val="0"/>
              </a:spcBef>
              <a:spcAft>
                <a:spcPts val="0"/>
              </a:spcAft>
              <a:buClr>
                <a:schemeClr val="dk1"/>
              </a:buClr>
              <a:buSzPts val="1300"/>
              <a:buFont typeface="Oxygen"/>
              <a:buChar char="●"/>
            </a:pPr>
            <a:r>
              <a:rPr lang="en" sz="1300">
                <a:solidFill>
                  <a:schemeClr val="dk1"/>
                </a:solidFill>
                <a:latin typeface="Oxygen"/>
                <a:ea typeface="Oxygen"/>
                <a:cs typeface="Oxygen"/>
                <a:sym typeface="Oxygen"/>
              </a:rPr>
              <a:t>Competitors? </a:t>
            </a:r>
            <a:endParaRPr sz="1300">
              <a:solidFill>
                <a:schemeClr val="dk1"/>
              </a:solidFill>
              <a:latin typeface="Oxygen"/>
              <a:ea typeface="Oxygen"/>
              <a:cs typeface="Oxygen"/>
              <a:sym typeface="Oxygen"/>
            </a:endParaRPr>
          </a:p>
          <a:p>
            <a:pPr indent="-311150" lvl="0" marL="457200" rtl="0" algn="l">
              <a:lnSpc>
                <a:spcPct val="150000"/>
              </a:lnSpc>
              <a:spcBef>
                <a:spcPts val="0"/>
              </a:spcBef>
              <a:spcAft>
                <a:spcPts val="0"/>
              </a:spcAft>
              <a:buClr>
                <a:schemeClr val="dk1"/>
              </a:buClr>
              <a:buSzPts val="1300"/>
              <a:buFont typeface="Oxygen"/>
              <a:buChar char="●"/>
            </a:pPr>
            <a:r>
              <a:rPr lang="en" sz="1300">
                <a:solidFill>
                  <a:schemeClr val="dk1"/>
                </a:solidFill>
                <a:latin typeface="Oxygen"/>
                <a:ea typeface="Oxygen"/>
                <a:cs typeface="Oxygen"/>
                <a:sym typeface="Oxygen"/>
              </a:rPr>
              <a:t>Legal / financial compliance</a:t>
            </a:r>
            <a:endParaRPr sz="1300">
              <a:solidFill>
                <a:schemeClr val="dk1"/>
              </a:solidFill>
              <a:latin typeface="Oxygen"/>
              <a:ea typeface="Oxygen"/>
              <a:cs typeface="Oxygen"/>
              <a:sym typeface="Oxygen"/>
            </a:endParaRPr>
          </a:p>
          <a:p>
            <a:pPr indent="0" lvl="0" marL="0" rtl="0" algn="l">
              <a:lnSpc>
                <a:spcPct val="150000"/>
              </a:lnSpc>
              <a:spcBef>
                <a:spcPts val="0"/>
              </a:spcBef>
              <a:spcAft>
                <a:spcPts val="0"/>
              </a:spcAft>
              <a:buNone/>
            </a:pPr>
            <a:r>
              <a:t/>
            </a:r>
            <a:endParaRPr sz="1300">
              <a:solidFill>
                <a:schemeClr val="dk1"/>
              </a:solidFill>
              <a:latin typeface="Oxygen"/>
              <a:ea typeface="Oxygen"/>
              <a:cs typeface="Oxygen"/>
              <a:sym typeface="Oxygen"/>
            </a:endParaRPr>
          </a:p>
        </p:txBody>
      </p:sp>
      <p:sp>
        <p:nvSpPr>
          <p:cNvPr id="563" name="Google Shape;563;p36"/>
          <p:cNvSpPr txBox="1"/>
          <p:nvPr/>
        </p:nvSpPr>
        <p:spPr>
          <a:xfrm>
            <a:off x="4314450" y="476400"/>
            <a:ext cx="4149000" cy="108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Known Challenges</a:t>
            </a:r>
            <a:endParaRPr b="1" sz="3000">
              <a:solidFill>
                <a:srgbClr val="434343"/>
              </a:solidFill>
              <a:latin typeface="Rubik"/>
              <a:ea typeface="Rubik"/>
              <a:cs typeface="Rubik"/>
              <a:sym typeface="Rubik"/>
            </a:endParaRPr>
          </a:p>
        </p:txBody>
      </p:sp>
      <p:pic>
        <p:nvPicPr>
          <p:cNvPr id="564" name="Google Shape;564;p36"/>
          <p:cNvPicPr preferRelativeResize="0"/>
          <p:nvPr/>
        </p:nvPicPr>
        <p:blipFill rotWithShape="1">
          <a:blip r:embed="rId3">
            <a:alphaModFix/>
          </a:blip>
          <a:srcRect b="19074" l="25486" r="41507" t="11538"/>
          <a:stretch/>
        </p:blipFill>
        <p:spPr>
          <a:xfrm>
            <a:off x="0" y="-2"/>
            <a:ext cx="3669802" cy="5143501"/>
          </a:xfrm>
          <a:prstGeom prst="rect">
            <a:avLst/>
          </a:prstGeom>
          <a:noFill/>
          <a:ln>
            <a:noFill/>
          </a:ln>
        </p:spPr>
      </p:pic>
      <p:pic>
        <p:nvPicPr>
          <p:cNvPr id="565" name="Google Shape;565;p36"/>
          <p:cNvPicPr preferRelativeResize="0"/>
          <p:nvPr/>
        </p:nvPicPr>
        <p:blipFill rotWithShape="1">
          <a:blip r:embed="rId4">
            <a:alphaModFix/>
          </a:blip>
          <a:srcRect b="0" l="38925" r="10964" t="0"/>
          <a:stretch/>
        </p:blipFill>
        <p:spPr>
          <a:xfrm>
            <a:off x="0" y="0"/>
            <a:ext cx="3866074" cy="5143501"/>
          </a:xfrm>
          <a:prstGeom prst="rect">
            <a:avLst/>
          </a:prstGeom>
          <a:noFill/>
          <a:ln>
            <a:noFill/>
          </a:ln>
        </p:spPr>
      </p:pic>
      <p:pic>
        <p:nvPicPr>
          <p:cNvPr id="566" name="Google Shape;566;p36"/>
          <p:cNvPicPr preferRelativeResize="0"/>
          <p:nvPr/>
        </p:nvPicPr>
        <p:blipFill rotWithShape="1">
          <a:blip r:embed="rId5">
            <a:alphaModFix/>
          </a:blip>
          <a:srcRect b="0" l="36391" r="4038" t="0"/>
          <a:stretch/>
        </p:blipFill>
        <p:spPr>
          <a:xfrm>
            <a:off x="0" y="0"/>
            <a:ext cx="3866076" cy="5143500"/>
          </a:xfrm>
          <a:prstGeom prst="rect">
            <a:avLst/>
          </a:prstGeom>
          <a:noFill/>
          <a:ln>
            <a:noFill/>
          </a:ln>
        </p:spPr>
      </p:pic>
      <p:sp>
        <p:nvSpPr>
          <p:cNvPr id="567" name="Google Shape;567;p36"/>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568" name="Google Shape;568;p36"/>
          <p:cNvPicPr preferRelativeResize="0"/>
          <p:nvPr/>
        </p:nvPicPr>
        <p:blipFill>
          <a:blip r:embed="rId6">
            <a:alphaModFix/>
          </a:blip>
          <a:stretch>
            <a:fillRect/>
          </a:stretch>
        </p:blipFill>
        <p:spPr>
          <a:xfrm>
            <a:off x="7801519" y="4715600"/>
            <a:ext cx="211885" cy="2119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7"/>
          <p:cNvSpPr/>
          <p:nvPr/>
        </p:nvSpPr>
        <p:spPr>
          <a:xfrm>
            <a:off x="-25" y="8625"/>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37"/>
          <p:cNvPicPr preferRelativeResize="0"/>
          <p:nvPr/>
        </p:nvPicPr>
        <p:blipFill>
          <a:blip r:embed="rId3">
            <a:alphaModFix amt="66000"/>
          </a:blip>
          <a:stretch>
            <a:fillRect/>
          </a:stretch>
        </p:blipFill>
        <p:spPr>
          <a:xfrm>
            <a:off x="7673625" y="4674914"/>
            <a:ext cx="1261872" cy="276035"/>
          </a:xfrm>
          <a:prstGeom prst="rect">
            <a:avLst/>
          </a:prstGeom>
          <a:noFill/>
          <a:ln>
            <a:noFill/>
          </a:ln>
        </p:spPr>
      </p:pic>
      <p:sp>
        <p:nvSpPr>
          <p:cNvPr id="575" name="Google Shape;575;p37"/>
          <p:cNvSpPr txBox="1"/>
          <p:nvPr/>
        </p:nvSpPr>
        <p:spPr>
          <a:xfrm>
            <a:off x="3604800" y="2255650"/>
            <a:ext cx="1934400" cy="464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000">
                <a:solidFill>
                  <a:srgbClr val="FFFFFF"/>
                </a:solidFill>
                <a:latin typeface="Rubik"/>
                <a:ea typeface="Rubik"/>
                <a:cs typeface="Rubik"/>
                <a:sym typeface="Rubik"/>
              </a:rPr>
              <a:t>ARCHIVE</a:t>
            </a:r>
            <a:endParaRPr b="1" sz="3000">
              <a:solidFill>
                <a:srgbClr val="FFFFFF"/>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8"/>
          <p:cNvSpPr/>
          <p:nvPr/>
        </p:nvSpPr>
        <p:spPr>
          <a:xfrm>
            <a:off x="-2" y="8625"/>
            <a:ext cx="9144000" cy="5143500"/>
          </a:xfrm>
          <a:prstGeom prst="rect">
            <a:avLst/>
          </a:prstGeom>
          <a:solidFill>
            <a:srgbClr val="4E6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txBox="1"/>
          <p:nvPr/>
        </p:nvSpPr>
        <p:spPr>
          <a:xfrm>
            <a:off x="2533650" y="2255650"/>
            <a:ext cx="3867300" cy="464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000">
                <a:solidFill>
                  <a:srgbClr val="FFFFFF"/>
                </a:solidFill>
                <a:latin typeface="Rubik"/>
                <a:ea typeface="Rubik"/>
                <a:cs typeface="Rubik"/>
                <a:sym typeface="Rubik"/>
              </a:rPr>
              <a:t>DESIGN ASSETS</a:t>
            </a:r>
            <a:endParaRPr b="1" sz="3000">
              <a:solidFill>
                <a:srgbClr val="FFFFFF"/>
              </a:solidFill>
              <a:latin typeface="Rubik"/>
              <a:ea typeface="Rubik"/>
              <a:cs typeface="Rubik"/>
              <a:sym typeface="Rubik"/>
            </a:endParaRPr>
          </a:p>
        </p:txBody>
      </p:sp>
      <p:pic>
        <p:nvPicPr>
          <p:cNvPr id="582" name="Google Shape;582;p38"/>
          <p:cNvPicPr preferRelativeResize="0"/>
          <p:nvPr/>
        </p:nvPicPr>
        <p:blipFill>
          <a:blip r:embed="rId3">
            <a:alphaModFix amt="66000"/>
          </a:blip>
          <a:stretch>
            <a:fillRect/>
          </a:stretch>
        </p:blipFill>
        <p:spPr>
          <a:xfrm>
            <a:off x="7673625" y="4674914"/>
            <a:ext cx="1261872" cy="2760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9"/>
          <p:cNvSpPr/>
          <p:nvPr/>
        </p:nvSpPr>
        <p:spPr>
          <a:xfrm>
            <a:off x="6095998" y="8625"/>
            <a:ext cx="1524000" cy="5143500"/>
          </a:xfrm>
          <a:prstGeom prst="rect">
            <a:avLst/>
          </a:prstGeom>
          <a:solidFill>
            <a:srgbClr val="6F3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7619998" y="8625"/>
            <a:ext cx="1524000" cy="5143500"/>
          </a:xfrm>
          <a:prstGeom prst="rect">
            <a:avLst/>
          </a:prstGeom>
          <a:solidFill>
            <a:srgbClr val="A236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3047998" y="8625"/>
            <a:ext cx="1524000" cy="5143500"/>
          </a:xfrm>
          <a:prstGeom prst="rect">
            <a:avLst/>
          </a:prstGeom>
          <a:solidFill>
            <a:srgbClr val="006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4572008" y="8625"/>
            <a:ext cx="152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1523998" y="8625"/>
            <a:ext cx="1524000" cy="5143500"/>
          </a:xfrm>
          <a:prstGeom prst="rect">
            <a:avLst/>
          </a:prstGeom>
          <a:solidFill>
            <a:srgbClr val="4E6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2" y="8625"/>
            <a:ext cx="1524000" cy="5143500"/>
          </a:xfrm>
          <a:prstGeom prst="rect">
            <a:avLst/>
          </a:prstGeom>
          <a:solidFill>
            <a:srgbClr val="8EA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39"/>
          <p:cNvGrpSpPr/>
          <p:nvPr/>
        </p:nvGrpSpPr>
        <p:grpSpPr>
          <a:xfrm>
            <a:off x="2234625" y="1920450"/>
            <a:ext cx="4881718" cy="997800"/>
            <a:chOff x="2234625" y="1920450"/>
            <a:chExt cx="4881718" cy="997800"/>
          </a:xfrm>
        </p:grpSpPr>
        <p:sp>
          <p:nvSpPr>
            <p:cNvPr id="594" name="Google Shape;594;p39"/>
            <p:cNvSpPr txBox="1"/>
            <p:nvPr/>
          </p:nvSpPr>
          <p:spPr>
            <a:xfrm>
              <a:off x="3367543" y="2682450"/>
              <a:ext cx="3748800" cy="23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00">
                  <a:solidFill>
                    <a:srgbClr val="FFFFFF"/>
                  </a:solidFill>
                  <a:latin typeface="Rubik"/>
                  <a:ea typeface="Rubik"/>
                  <a:cs typeface="Rubik"/>
                  <a:sym typeface="Rubik"/>
                </a:rPr>
                <a:t>QR Code Brand Reference</a:t>
              </a:r>
              <a:endParaRPr sz="1300">
                <a:latin typeface="Rubik"/>
                <a:ea typeface="Rubik"/>
                <a:cs typeface="Rubik"/>
                <a:sym typeface="Rubik"/>
              </a:endParaRPr>
            </a:p>
          </p:txBody>
        </p:sp>
        <p:sp>
          <p:nvSpPr>
            <p:cNvPr id="595" name="Google Shape;595;p39"/>
            <p:cNvSpPr txBox="1"/>
            <p:nvPr/>
          </p:nvSpPr>
          <p:spPr>
            <a:xfrm>
              <a:off x="3312975" y="1920450"/>
              <a:ext cx="3748800" cy="76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Rubik Light"/>
                  <a:ea typeface="Rubik Light"/>
                  <a:cs typeface="Rubik Light"/>
                  <a:sym typeface="Rubik Light"/>
                </a:rPr>
                <a:t>QR-CODE.IO</a:t>
              </a:r>
              <a:endParaRPr b="1" sz="1800">
                <a:solidFill>
                  <a:srgbClr val="FFFFFF"/>
                </a:solidFill>
                <a:latin typeface="Oxygen"/>
                <a:ea typeface="Oxygen"/>
                <a:cs typeface="Oxygen"/>
                <a:sym typeface="Oxygen"/>
              </a:endParaRPr>
            </a:p>
          </p:txBody>
        </p:sp>
        <p:pic>
          <p:nvPicPr>
            <p:cNvPr id="596" name="Google Shape;596;p39"/>
            <p:cNvPicPr preferRelativeResize="0"/>
            <p:nvPr/>
          </p:nvPicPr>
          <p:blipFill>
            <a:blip r:embed="rId3">
              <a:alphaModFix/>
            </a:blip>
            <a:stretch>
              <a:fillRect/>
            </a:stretch>
          </p:blipFill>
          <p:spPr>
            <a:xfrm>
              <a:off x="2234625" y="2091900"/>
              <a:ext cx="762000" cy="7620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0"/>
          <p:cNvSpPr txBox="1"/>
          <p:nvPr/>
        </p:nvSpPr>
        <p:spPr>
          <a:xfrm>
            <a:off x="4145250" y="466625"/>
            <a:ext cx="4689600" cy="1128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Website - QR-code.io</a:t>
            </a:r>
            <a:endParaRPr b="1" sz="3000">
              <a:solidFill>
                <a:srgbClr val="434343"/>
              </a:solidFill>
              <a:latin typeface="Rubik"/>
              <a:ea typeface="Rubik"/>
              <a:cs typeface="Rubik"/>
              <a:sym typeface="Rubik"/>
            </a:endParaRPr>
          </a:p>
        </p:txBody>
      </p:sp>
      <p:sp>
        <p:nvSpPr>
          <p:cNvPr id="602" name="Google Shape;602;p40"/>
          <p:cNvSpPr txBox="1"/>
          <p:nvPr/>
        </p:nvSpPr>
        <p:spPr>
          <a:xfrm>
            <a:off x="4145250" y="1665200"/>
            <a:ext cx="4689600" cy="2378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434343"/>
                </a:solidFill>
                <a:latin typeface="Rubik Light"/>
                <a:ea typeface="Rubik Light"/>
                <a:cs typeface="Rubik Light"/>
                <a:sym typeface="Rubik Light"/>
              </a:rPr>
              <a:t>Mobile-first website</a:t>
            </a:r>
            <a:endParaRPr>
              <a:solidFill>
                <a:srgbClr val="434343"/>
              </a:solidFill>
              <a:latin typeface="Rubik Light"/>
              <a:ea typeface="Rubik Light"/>
              <a:cs typeface="Rubik Light"/>
              <a:sym typeface="Rubik Light"/>
            </a:endParaRPr>
          </a:p>
        </p:txBody>
      </p:sp>
      <p:sp>
        <p:nvSpPr>
          <p:cNvPr id="603" name="Google Shape;603;p40"/>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604" name="Google Shape;604;p40"/>
          <p:cNvPicPr preferRelativeResize="0"/>
          <p:nvPr/>
        </p:nvPicPr>
        <p:blipFill>
          <a:blip r:embed="rId3">
            <a:alphaModFix/>
          </a:blip>
          <a:stretch>
            <a:fillRect/>
          </a:stretch>
        </p:blipFill>
        <p:spPr>
          <a:xfrm>
            <a:off x="7801519" y="4715600"/>
            <a:ext cx="211885" cy="211910"/>
          </a:xfrm>
          <a:prstGeom prst="rect">
            <a:avLst/>
          </a:prstGeom>
          <a:noFill/>
          <a:ln>
            <a:noFill/>
          </a:ln>
        </p:spPr>
      </p:pic>
      <p:grpSp>
        <p:nvGrpSpPr>
          <p:cNvPr id="605" name="Google Shape;605;p40"/>
          <p:cNvGrpSpPr/>
          <p:nvPr/>
        </p:nvGrpSpPr>
        <p:grpSpPr>
          <a:xfrm>
            <a:off x="2601526" y="219953"/>
            <a:ext cx="1155141" cy="2501169"/>
            <a:chOff x="6908568" y="308486"/>
            <a:chExt cx="1902407" cy="4119185"/>
          </a:xfrm>
        </p:grpSpPr>
        <p:grpSp>
          <p:nvGrpSpPr>
            <p:cNvPr id="606" name="Google Shape;606;p40"/>
            <p:cNvGrpSpPr/>
            <p:nvPr/>
          </p:nvGrpSpPr>
          <p:grpSpPr>
            <a:xfrm>
              <a:off x="6908568" y="308486"/>
              <a:ext cx="1902407" cy="4119185"/>
              <a:chOff x="6844526" y="100700"/>
              <a:chExt cx="2234708" cy="4838700"/>
            </a:xfrm>
          </p:grpSpPr>
          <p:pic>
            <p:nvPicPr>
              <p:cNvPr id="607" name="Google Shape;607;p40"/>
              <p:cNvPicPr preferRelativeResize="0"/>
              <p:nvPr/>
            </p:nvPicPr>
            <p:blipFill>
              <a:blip r:embed="rId4">
                <a:alphaModFix/>
              </a:blip>
              <a:stretch>
                <a:fillRect/>
              </a:stretch>
            </p:blipFill>
            <p:spPr>
              <a:xfrm>
                <a:off x="6844526" y="100700"/>
                <a:ext cx="2234700" cy="4838700"/>
              </a:xfrm>
              <a:prstGeom prst="roundRect">
                <a:avLst>
                  <a:gd fmla="val 7156" name="adj"/>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08" name="Google Shape;608;p40"/>
              <p:cNvSpPr/>
              <p:nvPr/>
            </p:nvSpPr>
            <p:spPr>
              <a:xfrm>
                <a:off x="6844534" y="672535"/>
                <a:ext cx="2234700" cy="37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40"/>
            <p:cNvGrpSpPr/>
            <p:nvPr/>
          </p:nvGrpSpPr>
          <p:grpSpPr>
            <a:xfrm>
              <a:off x="7510405" y="618990"/>
              <a:ext cx="776100" cy="119700"/>
              <a:chOff x="5316725" y="602075"/>
              <a:chExt cx="776100" cy="119700"/>
            </a:xfrm>
          </p:grpSpPr>
          <p:sp>
            <p:nvSpPr>
              <p:cNvPr id="610" name="Google Shape;610;p40"/>
              <p:cNvSpPr txBox="1"/>
              <p:nvPr/>
            </p:nvSpPr>
            <p:spPr>
              <a:xfrm>
                <a:off x="5316725" y="602075"/>
                <a:ext cx="776100" cy="119700"/>
              </a:xfrm>
              <a:prstGeom prst="rect">
                <a:avLst/>
              </a:prstGeom>
              <a:solidFill>
                <a:srgbClr val="E2E2E2"/>
              </a:solidFill>
              <a:ln>
                <a:noFill/>
              </a:ln>
            </p:spPr>
            <p:txBody>
              <a:bodyPr anchorCtr="0" anchor="t" bIns="0" lIns="0" spcFirstLastPara="1" rIns="0" wrap="square" tIns="0">
                <a:noAutofit/>
              </a:bodyPr>
              <a:lstStyle/>
              <a:p>
                <a:pPr indent="0" lvl="0" marL="0" rtl="0" algn="ctr">
                  <a:spcBef>
                    <a:spcPts val="0"/>
                  </a:spcBef>
                  <a:spcAft>
                    <a:spcPts val="0"/>
                  </a:spcAft>
                  <a:buNone/>
                </a:pPr>
                <a:r>
                  <a:rPr lang="en" sz="400">
                    <a:solidFill>
                      <a:srgbClr val="434343"/>
                    </a:solidFill>
                  </a:rPr>
                  <a:t>qr-code.io</a:t>
                </a:r>
                <a:endParaRPr sz="400">
                  <a:solidFill>
                    <a:srgbClr val="434343"/>
                  </a:solidFill>
                </a:endParaRPr>
              </a:p>
            </p:txBody>
          </p:sp>
          <p:grpSp>
            <p:nvGrpSpPr>
              <p:cNvPr id="611" name="Google Shape;611;p40"/>
              <p:cNvGrpSpPr/>
              <p:nvPr/>
            </p:nvGrpSpPr>
            <p:grpSpPr>
              <a:xfrm>
                <a:off x="5389025" y="636805"/>
                <a:ext cx="50700" cy="63758"/>
                <a:chOff x="5855500" y="492917"/>
                <a:chExt cx="50700" cy="63758"/>
              </a:xfrm>
            </p:grpSpPr>
            <p:sp>
              <p:nvSpPr>
                <p:cNvPr id="612" name="Google Shape;612;p40"/>
                <p:cNvSpPr/>
                <p:nvPr/>
              </p:nvSpPr>
              <p:spPr>
                <a:xfrm>
                  <a:off x="5855500" y="511975"/>
                  <a:ext cx="50700" cy="447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0"/>
                <p:cNvSpPr/>
                <p:nvPr/>
              </p:nvSpPr>
              <p:spPr>
                <a:xfrm>
                  <a:off x="5865400" y="492917"/>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14" name="Google Shape;614;p40"/>
            <p:cNvPicPr preferRelativeResize="0"/>
            <p:nvPr/>
          </p:nvPicPr>
          <p:blipFill rotWithShape="1">
            <a:blip r:embed="rId5">
              <a:alphaModFix/>
            </a:blip>
            <a:srcRect b="20379" l="7944" r="3087" t="1176"/>
            <a:stretch/>
          </p:blipFill>
          <p:spPr>
            <a:xfrm>
              <a:off x="6908575" y="811675"/>
              <a:ext cx="1902300" cy="3447900"/>
            </a:xfrm>
            <a:prstGeom prst="roundRect">
              <a:avLst>
                <a:gd fmla="val 0" name="adj"/>
              </a:avLst>
            </a:prstGeom>
            <a:noFill/>
            <a:ln>
              <a:noFill/>
            </a:ln>
          </p:spPr>
        </p:pic>
      </p:grpSp>
      <p:pic>
        <p:nvPicPr>
          <p:cNvPr id="615" name="Google Shape;615;p40"/>
          <p:cNvPicPr preferRelativeResize="0"/>
          <p:nvPr/>
        </p:nvPicPr>
        <p:blipFill>
          <a:blip r:embed="rId6">
            <a:alphaModFix/>
          </a:blip>
          <a:stretch>
            <a:fillRect/>
          </a:stretch>
        </p:blipFill>
        <p:spPr>
          <a:xfrm>
            <a:off x="8" y="8625"/>
            <a:ext cx="2375384" cy="5143498"/>
          </a:xfrm>
          <a:prstGeom prst="rect">
            <a:avLst/>
          </a:prstGeom>
          <a:noFill/>
          <a:ln>
            <a:noFill/>
          </a:ln>
        </p:spPr>
      </p:pic>
      <p:grpSp>
        <p:nvGrpSpPr>
          <p:cNvPr id="616" name="Google Shape;616;p40"/>
          <p:cNvGrpSpPr/>
          <p:nvPr/>
        </p:nvGrpSpPr>
        <p:grpSpPr>
          <a:xfrm>
            <a:off x="281385" y="3025503"/>
            <a:ext cx="1931560" cy="4182213"/>
            <a:chOff x="3062181" y="1771745"/>
            <a:chExt cx="1200995" cy="2600394"/>
          </a:xfrm>
        </p:grpSpPr>
        <p:grpSp>
          <p:nvGrpSpPr>
            <p:cNvPr id="617" name="Google Shape;617;p40"/>
            <p:cNvGrpSpPr/>
            <p:nvPr/>
          </p:nvGrpSpPr>
          <p:grpSpPr>
            <a:xfrm>
              <a:off x="3062181" y="1771745"/>
              <a:ext cx="1200995" cy="2600394"/>
              <a:chOff x="499339" y="1815780"/>
              <a:chExt cx="1155136" cy="2501100"/>
            </a:xfrm>
          </p:grpSpPr>
          <p:pic>
            <p:nvPicPr>
              <p:cNvPr id="618" name="Google Shape;618;p40"/>
              <p:cNvPicPr preferRelativeResize="0"/>
              <p:nvPr/>
            </p:nvPicPr>
            <p:blipFill>
              <a:blip r:embed="rId4">
                <a:alphaModFix/>
              </a:blip>
              <a:stretch>
                <a:fillRect/>
              </a:stretch>
            </p:blipFill>
            <p:spPr>
              <a:xfrm>
                <a:off x="499339" y="1815780"/>
                <a:ext cx="1155000" cy="2501100"/>
              </a:xfrm>
              <a:prstGeom prst="roundRect">
                <a:avLst>
                  <a:gd fmla="val 12642" name="adj"/>
                </a:avLst>
              </a:prstGeom>
              <a:noFill/>
              <a:ln cap="flat" cmpd="sng" w="762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19" name="Google Shape;619;p40"/>
              <p:cNvSpPr/>
              <p:nvPr/>
            </p:nvSpPr>
            <p:spPr>
              <a:xfrm>
                <a:off x="499475" y="2105725"/>
                <a:ext cx="1155000" cy="1967700"/>
              </a:xfrm>
              <a:prstGeom prst="rect">
                <a:avLst/>
              </a:prstGeom>
              <a:solidFill>
                <a:srgbClr val="D8E5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40"/>
              <p:cNvPicPr preferRelativeResize="0"/>
              <p:nvPr/>
            </p:nvPicPr>
            <p:blipFill rotWithShape="1">
              <a:blip r:embed="rId7">
                <a:alphaModFix/>
              </a:blip>
              <a:srcRect b="5734" l="9122" r="8171" t="3389"/>
              <a:stretch/>
            </p:blipFill>
            <p:spPr>
              <a:xfrm>
                <a:off x="572375" y="2124675"/>
                <a:ext cx="1009200" cy="1929809"/>
              </a:xfrm>
              <a:prstGeom prst="rect">
                <a:avLst/>
              </a:prstGeom>
              <a:noFill/>
              <a:ln>
                <a:noFill/>
              </a:ln>
            </p:spPr>
          </p:pic>
        </p:grpSp>
        <p:grpSp>
          <p:nvGrpSpPr>
            <p:cNvPr id="621" name="Google Shape;621;p40"/>
            <p:cNvGrpSpPr/>
            <p:nvPr/>
          </p:nvGrpSpPr>
          <p:grpSpPr>
            <a:xfrm>
              <a:off x="3427049" y="1961194"/>
              <a:ext cx="471248" cy="72682"/>
              <a:chOff x="5316725" y="602075"/>
              <a:chExt cx="776100" cy="119700"/>
            </a:xfrm>
          </p:grpSpPr>
          <p:sp>
            <p:nvSpPr>
              <p:cNvPr id="622" name="Google Shape;622;p40"/>
              <p:cNvSpPr txBox="1"/>
              <p:nvPr/>
            </p:nvSpPr>
            <p:spPr>
              <a:xfrm>
                <a:off x="5316725" y="602075"/>
                <a:ext cx="776100" cy="119700"/>
              </a:xfrm>
              <a:prstGeom prst="rect">
                <a:avLst/>
              </a:prstGeom>
              <a:solidFill>
                <a:srgbClr val="E2E2E2"/>
              </a:solidFill>
              <a:ln>
                <a:noFill/>
              </a:ln>
            </p:spPr>
            <p:txBody>
              <a:bodyPr anchorCtr="0" anchor="t" bIns="0" lIns="0" spcFirstLastPara="1" rIns="0" wrap="square" tIns="0">
                <a:noAutofit/>
              </a:bodyPr>
              <a:lstStyle/>
              <a:p>
                <a:pPr indent="0" lvl="0" marL="0" rtl="0" algn="ctr">
                  <a:spcBef>
                    <a:spcPts val="0"/>
                  </a:spcBef>
                  <a:spcAft>
                    <a:spcPts val="0"/>
                  </a:spcAft>
                  <a:buNone/>
                </a:pPr>
                <a:r>
                  <a:rPr lang="en" sz="400">
                    <a:solidFill>
                      <a:srgbClr val="434343"/>
                    </a:solidFill>
                  </a:rPr>
                  <a:t>qr-code.io</a:t>
                </a:r>
                <a:endParaRPr sz="400">
                  <a:solidFill>
                    <a:srgbClr val="434343"/>
                  </a:solidFill>
                </a:endParaRPr>
              </a:p>
            </p:txBody>
          </p:sp>
          <p:sp>
            <p:nvSpPr>
              <p:cNvPr id="623" name="Google Shape;623;p40"/>
              <p:cNvSpPr/>
              <p:nvPr/>
            </p:nvSpPr>
            <p:spPr>
              <a:xfrm>
                <a:off x="5398925" y="636805"/>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24" name="Google Shape;624;p40"/>
          <p:cNvPicPr preferRelativeResize="0"/>
          <p:nvPr/>
        </p:nvPicPr>
        <p:blipFill rotWithShape="1">
          <a:blip r:embed="rId6">
            <a:alphaModFix/>
          </a:blip>
          <a:srcRect b="0" l="0" r="0" t="89573"/>
          <a:stretch/>
        </p:blipFill>
        <p:spPr>
          <a:xfrm>
            <a:off x="0" y="4615848"/>
            <a:ext cx="2375401" cy="536273"/>
          </a:xfrm>
          <a:prstGeom prst="rect">
            <a:avLst/>
          </a:prstGeom>
          <a:noFill/>
          <a:ln>
            <a:noFill/>
          </a:ln>
        </p:spPr>
      </p:pic>
      <p:pic>
        <p:nvPicPr>
          <p:cNvPr id="625" name="Google Shape;625;p40"/>
          <p:cNvPicPr preferRelativeResize="0"/>
          <p:nvPr/>
        </p:nvPicPr>
        <p:blipFill rotWithShape="1">
          <a:blip r:embed="rId8">
            <a:alphaModFix/>
          </a:blip>
          <a:srcRect b="0" l="0" r="0" t="37402"/>
          <a:stretch/>
        </p:blipFill>
        <p:spPr>
          <a:xfrm>
            <a:off x="75" y="5143500"/>
            <a:ext cx="4475250" cy="2116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1"/>
          <p:cNvSpPr/>
          <p:nvPr/>
        </p:nvSpPr>
        <p:spPr>
          <a:xfrm>
            <a:off x="-2" y="8625"/>
            <a:ext cx="9144000" cy="5143500"/>
          </a:xfrm>
          <a:prstGeom prst="rect">
            <a:avLst/>
          </a:prstGeom>
          <a:solidFill>
            <a:srgbClr val="4E6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txBox="1"/>
          <p:nvPr/>
        </p:nvSpPr>
        <p:spPr>
          <a:xfrm>
            <a:off x="3604800" y="2255650"/>
            <a:ext cx="1934400" cy="464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000">
                <a:solidFill>
                  <a:srgbClr val="FFFFFF"/>
                </a:solidFill>
                <a:latin typeface="Rubik"/>
                <a:ea typeface="Rubik"/>
                <a:cs typeface="Rubik"/>
                <a:sym typeface="Rubik"/>
              </a:rPr>
              <a:t>ARCHIVE</a:t>
            </a:r>
            <a:endParaRPr b="1" sz="3000">
              <a:solidFill>
                <a:srgbClr val="FFFFFF"/>
              </a:solidFill>
              <a:latin typeface="Rubik"/>
              <a:ea typeface="Rubik"/>
              <a:cs typeface="Rubik"/>
              <a:sym typeface="Rubik"/>
            </a:endParaRPr>
          </a:p>
        </p:txBody>
      </p:sp>
      <p:pic>
        <p:nvPicPr>
          <p:cNvPr id="632" name="Google Shape;632;p41"/>
          <p:cNvPicPr preferRelativeResize="0"/>
          <p:nvPr/>
        </p:nvPicPr>
        <p:blipFill>
          <a:blip r:embed="rId3">
            <a:alphaModFix amt="66000"/>
          </a:blip>
          <a:stretch>
            <a:fillRect/>
          </a:stretch>
        </p:blipFill>
        <p:spPr>
          <a:xfrm>
            <a:off x="7673625" y="4674914"/>
            <a:ext cx="1261872" cy="2760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 name="Shape 87"/>
        <p:cNvGrpSpPr/>
        <p:nvPr/>
      </p:nvGrpSpPr>
      <p:grpSpPr>
        <a:xfrm>
          <a:off x="0" y="0"/>
          <a:ext cx="0" cy="0"/>
          <a:chOff x="0" y="0"/>
          <a:chExt cx="0" cy="0"/>
        </a:xfrm>
      </p:grpSpPr>
      <p:pic>
        <p:nvPicPr>
          <p:cNvPr id="88" name="Google Shape;88;p15"/>
          <p:cNvPicPr preferRelativeResize="0"/>
          <p:nvPr/>
        </p:nvPicPr>
        <p:blipFill rotWithShape="1">
          <a:blip r:embed="rId3">
            <a:alphaModFix/>
          </a:blip>
          <a:srcRect b="0" l="38140" r="8523" t="0"/>
          <a:stretch/>
        </p:blipFill>
        <p:spPr>
          <a:xfrm>
            <a:off x="0" y="0"/>
            <a:ext cx="3657600" cy="5143500"/>
          </a:xfrm>
          <a:prstGeom prst="rect">
            <a:avLst/>
          </a:prstGeom>
          <a:noFill/>
          <a:ln>
            <a:noFill/>
          </a:ln>
        </p:spPr>
      </p:pic>
      <p:pic>
        <p:nvPicPr>
          <p:cNvPr id="89" name="Google Shape;89;p15"/>
          <p:cNvPicPr preferRelativeResize="0"/>
          <p:nvPr/>
        </p:nvPicPr>
        <p:blipFill rotWithShape="1">
          <a:blip r:embed="rId4">
            <a:alphaModFix/>
          </a:blip>
          <a:srcRect b="0" l="22727" r="29705" t="0"/>
          <a:stretch/>
        </p:blipFill>
        <p:spPr>
          <a:xfrm>
            <a:off x="0" y="0"/>
            <a:ext cx="3669799" cy="5143500"/>
          </a:xfrm>
          <a:prstGeom prst="rect">
            <a:avLst/>
          </a:prstGeom>
          <a:noFill/>
          <a:ln>
            <a:noFill/>
          </a:ln>
        </p:spPr>
      </p:pic>
      <p:pic>
        <p:nvPicPr>
          <p:cNvPr id="90" name="Google Shape;90;p15"/>
          <p:cNvPicPr preferRelativeResize="0"/>
          <p:nvPr/>
        </p:nvPicPr>
        <p:blipFill rotWithShape="1">
          <a:blip r:embed="rId5">
            <a:alphaModFix/>
          </a:blip>
          <a:srcRect b="0" l="18156" r="34276" t="0"/>
          <a:stretch/>
        </p:blipFill>
        <p:spPr>
          <a:xfrm>
            <a:off x="0" y="0"/>
            <a:ext cx="3669799" cy="5143500"/>
          </a:xfrm>
          <a:prstGeom prst="rect">
            <a:avLst/>
          </a:prstGeom>
          <a:noFill/>
          <a:ln>
            <a:noFill/>
          </a:ln>
        </p:spPr>
      </p:pic>
      <p:pic>
        <p:nvPicPr>
          <p:cNvPr id="91" name="Google Shape;91;p15"/>
          <p:cNvPicPr preferRelativeResize="0"/>
          <p:nvPr/>
        </p:nvPicPr>
        <p:blipFill rotWithShape="1">
          <a:blip r:embed="rId6">
            <a:alphaModFix/>
          </a:blip>
          <a:srcRect b="0" l="4870" r="0" t="0"/>
          <a:stretch/>
        </p:blipFill>
        <p:spPr>
          <a:xfrm>
            <a:off x="-1" y="0"/>
            <a:ext cx="3669798" cy="5143501"/>
          </a:xfrm>
          <a:prstGeom prst="rect">
            <a:avLst/>
          </a:prstGeom>
          <a:noFill/>
          <a:ln>
            <a:noFill/>
          </a:ln>
        </p:spPr>
      </p:pic>
      <p:sp>
        <p:nvSpPr>
          <p:cNvPr id="92" name="Google Shape;92;p15"/>
          <p:cNvSpPr/>
          <p:nvPr/>
        </p:nvSpPr>
        <p:spPr>
          <a:xfrm>
            <a:off x="0" y="4191050"/>
            <a:ext cx="3669900" cy="952500"/>
          </a:xfrm>
          <a:prstGeom prst="rect">
            <a:avLst/>
          </a:prstGeom>
          <a:solidFill>
            <a:srgbClr val="000000">
              <a:alpha val="66480"/>
            </a:srgbClr>
          </a:solidFill>
          <a:ln>
            <a:noFill/>
          </a:ln>
        </p:spPr>
        <p:txBody>
          <a:bodyPr anchorCtr="0" anchor="ctr" bIns="365750" lIns="365750" spcFirstLastPara="1" rIns="365750" wrap="square" tIns="365750">
            <a:noAutofit/>
          </a:bodyPr>
          <a:lstStyle/>
          <a:p>
            <a:pPr indent="0" lvl="0" marL="0" rtl="0" algn="ctr">
              <a:spcBef>
                <a:spcPts val="0"/>
              </a:spcBef>
              <a:spcAft>
                <a:spcPts val="0"/>
              </a:spcAft>
              <a:buNone/>
            </a:pPr>
            <a:r>
              <a:rPr lang="en" sz="1000">
                <a:solidFill>
                  <a:srgbClr val="CCCCCC"/>
                </a:solidFill>
                <a:latin typeface="Oxygen"/>
                <a:ea typeface="Oxygen"/>
                <a:cs typeface="Oxygen"/>
                <a:sym typeface="Oxygen"/>
              </a:rPr>
              <a:t>Vending machine in China that only accepts QR payments - no credit or cash.</a:t>
            </a:r>
            <a:endParaRPr sz="1000">
              <a:solidFill>
                <a:srgbClr val="CCCCCC"/>
              </a:solidFill>
              <a:latin typeface="Oxygen"/>
              <a:ea typeface="Oxygen"/>
              <a:cs typeface="Oxygen"/>
              <a:sym typeface="Oxygen"/>
            </a:endParaRPr>
          </a:p>
        </p:txBody>
      </p:sp>
      <p:pic>
        <p:nvPicPr>
          <p:cNvPr id="93" name="Google Shape;93;p15"/>
          <p:cNvPicPr preferRelativeResize="0"/>
          <p:nvPr/>
        </p:nvPicPr>
        <p:blipFill rotWithShape="1">
          <a:blip r:embed="rId4">
            <a:alphaModFix/>
          </a:blip>
          <a:srcRect b="26910" l="22728" r="59222" t="13302"/>
          <a:stretch/>
        </p:blipFill>
        <p:spPr>
          <a:xfrm>
            <a:off x="5561113" y="1980450"/>
            <a:ext cx="1392525" cy="3075050"/>
          </a:xfrm>
          <a:prstGeom prst="rect">
            <a:avLst/>
          </a:prstGeom>
          <a:noFill/>
          <a:ln>
            <a:noFill/>
          </a:ln>
        </p:spPr>
      </p:pic>
      <p:pic>
        <p:nvPicPr>
          <p:cNvPr id="94" name="Google Shape;94;p15"/>
          <p:cNvPicPr preferRelativeResize="0"/>
          <p:nvPr/>
        </p:nvPicPr>
        <p:blipFill rotWithShape="1">
          <a:blip r:embed="rId5">
            <a:alphaModFix/>
          </a:blip>
          <a:srcRect b="0" l="18156" r="34276" t="0"/>
          <a:stretch/>
        </p:blipFill>
        <p:spPr>
          <a:xfrm>
            <a:off x="-331425" y="128096"/>
            <a:ext cx="1577227" cy="2210600"/>
          </a:xfrm>
          <a:prstGeom prst="rect">
            <a:avLst/>
          </a:prstGeom>
          <a:noFill/>
          <a:ln>
            <a:noFill/>
          </a:ln>
        </p:spPr>
      </p:pic>
      <p:sp>
        <p:nvSpPr>
          <p:cNvPr id="95" name="Google Shape;95;p15"/>
          <p:cNvSpPr/>
          <p:nvPr/>
        </p:nvSpPr>
        <p:spPr>
          <a:xfrm>
            <a:off x="0" y="4191050"/>
            <a:ext cx="3669900" cy="952500"/>
          </a:xfrm>
          <a:prstGeom prst="rect">
            <a:avLst/>
          </a:prstGeom>
          <a:solidFill>
            <a:srgbClr val="000000">
              <a:alpha val="66480"/>
            </a:srgbClr>
          </a:solidFill>
          <a:ln>
            <a:noFill/>
          </a:ln>
        </p:spPr>
        <p:txBody>
          <a:bodyPr anchorCtr="0" anchor="ctr" bIns="365750" lIns="365750" spcFirstLastPara="1" rIns="365750" wrap="square" tIns="365750">
            <a:noAutofit/>
          </a:bodyPr>
          <a:lstStyle/>
          <a:p>
            <a:pPr indent="0" lvl="0" marL="0" rtl="0" algn="ctr">
              <a:spcBef>
                <a:spcPts val="0"/>
              </a:spcBef>
              <a:spcAft>
                <a:spcPts val="0"/>
              </a:spcAft>
              <a:buNone/>
            </a:pPr>
            <a:r>
              <a:rPr lang="en" sz="1000">
                <a:solidFill>
                  <a:srgbClr val="CCCCCC"/>
                </a:solidFill>
                <a:latin typeface="Oxygen"/>
                <a:ea typeface="Oxygen"/>
                <a:cs typeface="Oxygen"/>
                <a:sym typeface="Oxygen"/>
              </a:rPr>
              <a:t>Vending machine in China that only accepts QR payments - no credit or cash.</a:t>
            </a:r>
            <a:endParaRPr sz="1000">
              <a:solidFill>
                <a:srgbClr val="CCCCCC"/>
              </a:solidFill>
              <a:latin typeface="Oxygen"/>
              <a:ea typeface="Oxygen"/>
              <a:cs typeface="Oxygen"/>
              <a:sym typeface="Oxygen"/>
            </a:endParaRPr>
          </a:p>
        </p:txBody>
      </p:sp>
      <p:pic>
        <p:nvPicPr>
          <p:cNvPr id="96" name="Google Shape;96;p15"/>
          <p:cNvPicPr preferRelativeResize="0"/>
          <p:nvPr/>
        </p:nvPicPr>
        <p:blipFill>
          <a:blip r:embed="rId7">
            <a:alphaModFix amt="52000"/>
          </a:blip>
          <a:stretch>
            <a:fillRect/>
          </a:stretch>
        </p:blipFill>
        <p:spPr>
          <a:xfrm>
            <a:off x="9714203" y="4231477"/>
            <a:ext cx="1216152" cy="257972"/>
          </a:xfrm>
          <a:prstGeom prst="rect">
            <a:avLst/>
          </a:prstGeom>
          <a:noFill/>
          <a:ln>
            <a:noFill/>
          </a:ln>
        </p:spPr>
      </p:pic>
      <p:pic>
        <p:nvPicPr>
          <p:cNvPr id="97" name="Google Shape;97;p15"/>
          <p:cNvPicPr preferRelativeResize="0"/>
          <p:nvPr/>
        </p:nvPicPr>
        <p:blipFill rotWithShape="1">
          <a:blip r:embed="rId8">
            <a:alphaModFix/>
          </a:blip>
          <a:srcRect b="19758" l="28193" r="18247" t="27297"/>
          <a:stretch/>
        </p:blipFill>
        <p:spPr>
          <a:xfrm>
            <a:off x="1336708" y="175562"/>
            <a:ext cx="1605389" cy="2115671"/>
          </a:xfrm>
          <a:prstGeom prst="rect">
            <a:avLst/>
          </a:prstGeom>
          <a:noFill/>
          <a:ln>
            <a:noFill/>
          </a:ln>
        </p:spPr>
      </p:pic>
      <p:pic>
        <p:nvPicPr>
          <p:cNvPr id="98" name="Google Shape;98;p15"/>
          <p:cNvPicPr preferRelativeResize="0"/>
          <p:nvPr/>
        </p:nvPicPr>
        <p:blipFill rotWithShape="1">
          <a:blip r:embed="rId9">
            <a:alphaModFix/>
          </a:blip>
          <a:srcRect b="21106" l="12457" r="0" t="9761"/>
          <a:stretch/>
        </p:blipFill>
        <p:spPr>
          <a:xfrm>
            <a:off x="5918900" y="206750"/>
            <a:ext cx="2690977" cy="1593897"/>
          </a:xfrm>
          <a:prstGeom prst="rect">
            <a:avLst/>
          </a:prstGeom>
          <a:noFill/>
          <a:ln>
            <a:noFill/>
          </a:ln>
        </p:spPr>
      </p:pic>
      <p:pic>
        <p:nvPicPr>
          <p:cNvPr id="99" name="Google Shape;99;p15"/>
          <p:cNvPicPr preferRelativeResize="0"/>
          <p:nvPr/>
        </p:nvPicPr>
        <p:blipFill rotWithShape="1">
          <a:blip r:embed="rId10">
            <a:alphaModFix/>
          </a:blip>
          <a:srcRect b="12695" l="24761" r="0" t="35757"/>
          <a:stretch/>
        </p:blipFill>
        <p:spPr>
          <a:xfrm>
            <a:off x="4040861" y="206750"/>
            <a:ext cx="1744788" cy="1593900"/>
          </a:xfrm>
          <a:prstGeom prst="rect">
            <a:avLst/>
          </a:prstGeom>
          <a:noFill/>
          <a:ln>
            <a:noFill/>
          </a:ln>
        </p:spPr>
      </p:pic>
      <p:pic>
        <p:nvPicPr>
          <p:cNvPr id="100" name="Google Shape;100;p15"/>
          <p:cNvPicPr preferRelativeResize="0"/>
          <p:nvPr/>
        </p:nvPicPr>
        <p:blipFill rotWithShape="1">
          <a:blip r:embed="rId11">
            <a:alphaModFix/>
          </a:blip>
          <a:srcRect b="0" l="6473" r="59561" t="0"/>
          <a:stretch/>
        </p:blipFill>
        <p:spPr>
          <a:xfrm>
            <a:off x="7217351" y="1980450"/>
            <a:ext cx="1392522" cy="3075053"/>
          </a:xfrm>
          <a:prstGeom prst="rect">
            <a:avLst/>
          </a:prstGeom>
          <a:noFill/>
          <a:ln>
            <a:noFill/>
          </a:ln>
        </p:spPr>
      </p:pic>
      <p:pic>
        <p:nvPicPr>
          <p:cNvPr id="101" name="Google Shape;101;p15"/>
          <p:cNvPicPr preferRelativeResize="0"/>
          <p:nvPr/>
        </p:nvPicPr>
        <p:blipFill rotWithShape="1">
          <a:blip r:embed="rId12">
            <a:alphaModFix/>
          </a:blip>
          <a:srcRect b="0" l="13661" r="17548" t="13028"/>
          <a:stretch/>
        </p:blipFill>
        <p:spPr>
          <a:xfrm>
            <a:off x="3473175" y="1980450"/>
            <a:ext cx="1824228" cy="3075045"/>
          </a:xfrm>
          <a:prstGeom prst="rect">
            <a:avLst/>
          </a:prstGeom>
          <a:noFill/>
          <a:ln>
            <a:noFill/>
          </a:ln>
        </p:spPr>
      </p:pic>
      <p:sp>
        <p:nvSpPr>
          <p:cNvPr id="102" name="Google Shape;102;p15"/>
          <p:cNvSpPr txBox="1"/>
          <p:nvPr/>
        </p:nvSpPr>
        <p:spPr>
          <a:xfrm>
            <a:off x="9212150" y="2947700"/>
            <a:ext cx="4731600" cy="10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Georgia"/>
                <a:ea typeface="Georgia"/>
                <a:cs typeface="Georgia"/>
                <a:sym typeface="Georgia"/>
              </a:rPr>
              <a:t>Mobile payment must become widespread in order to attract Chinese tourists</a:t>
            </a:r>
            <a:endParaRPr sz="18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100" u="sng">
                <a:solidFill>
                  <a:schemeClr val="hlink"/>
                </a:solidFill>
                <a:hlinkClick r:id="rId13"/>
              </a:rPr>
              <a:t>https://www.linkedin.com/pulse/qr-code-payments-chinese-revolution-annie-guo/</a:t>
            </a:r>
            <a:endParaRPr sz="18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sp>
        <p:nvSpPr>
          <p:cNvPr id="637" name="Google Shape;637;p42"/>
          <p:cNvSpPr/>
          <p:nvPr/>
        </p:nvSpPr>
        <p:spPr>
          <a:xfrm>
            <a:off x="0" y="8625"/>
            <a:ext cx="9144000" cy="5143500"/>
          </a:xfrm>
          <a:prstGeom prst="rect">
            <a:avLst/>
          </a:prstGeom>
          <a:solidFill>
            <a:srgbClr val="4E6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8" name="Google Shape;638;p42"/>
          <p:cNvPicPr preferRelativeResize="0"/>
          <p:nvPr/>
        </p:nvPicPr>
        <p:blipFill>
          <a:blip r:embed="rId3">
            <a:alphaModFix/>
          </a:blip>
          <a:stretch>
            <a:fillRect/>
          </a:stretch>
        </p:blipFill>
        <p:spPr>
          <a:xfrm>
            <a:off x="11494950" y="2534188"/>
            <a:ext cx="327300" cy="327300"/>
          </a:xfrm>
          <a:prstGeom prst="rect">
            <a:avLst/>
          </a:prstGeom>
          <a:noFill/>
          <a:ln>
            <a:noFill/>
          </a:ln>
        </p:spPr>
      </p:pic>
      <p:sp>
        <p:nvSpPr>
          <p:cNvPr id="639" name="Google Shape;639;p42"/>
          <p:cNvSpPr/>
          <p:nvPr/>
        </p:nvSpPr>
        <p:spPr>
          <a:xfrm>
            <a:off x="11461725" y="3456547"/>
            <a:ext cx="499200" cy="313200"/>
          </a:xfrm>
          <a:prstGeom prst="roundRect">
            <a:avLst>
              <a:gd fmla="val 16667" name="adj"/>
            </a:avLst>
          </a:pr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Oxygen"/>
                <a:ea typeface="Oxygen"/>
                <a:cs typeface="Oxygen"/>
                <a:sym typeface="Oxygen"/>
              </a:rPr>
              <a:t>No</a:t>
            </a:r>
            <a:endParaRPr b="1" sz="1000">
              <a:solidFill>
                <a:schemeClr val="accent5"/>
              </a:solidFill>
              <a:latin typeface="Oxygen"/>
              <a:ea typeface="Oxygen"/>
              <a:cs typeface="Oxygen"/>
              <a:sym typeface="Oxygen"/>
            </a:endParaRPr>
          </a:p>
        </p:txBody>
      </p:sp>
      <p:grpSp>
        <p:nvGrpSpPr>
          <p:cNvPr id="640" name="Google Shape;640;p42"/>
          <p:cNvGrpSpPr/>
          <p:nvPr/>
        </p:nvGrpSpPr>
        <p:grpSpPr>
          <a:xfrm>
            <a:off x="2234625" y="1920450"/>
            <a:ext cx="4881718" cy="997800"/>
            <a:chOff x="2158425" y="1857375"/>
            <a:chExt cx="4881718" cy="997800"/>
          </a:xfrm>
        </p:grpSpPr>
        <p:sp>
          <p:nvSpPr>
            <p:cNvPr id="641" name="Google Shape;641;p42"/>
            <p:cNvSpPr txBox="1"/>
            <p:nvPr/>
          </p:nvSpPr>
          <p:spPr>
            <a:xfrm>
              <a:off x="3236775" y="1857375"/>
              <a:ext cx="3748800" cy="76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Rubik Light"/>
                  <a:ea typeface="Rubik Light"/>
                  <a:cs typeface="Rubik Light"/>
                  <a:sym typeface="Rubik Light"/>
                </a:rPr>
                <a:t>QR-CODE.IO</a:t>
              </a:r>
              <a:endParaRPr b="1" sz="1800">
                <a:solidFill>
                  <a:srgbClr val="FFFFFF"/>
                </a:solidFill>
                <a:latin typeface="Oxygen"/>
                <a:ea typeface="Oxygen"/>
                <a:cs typeface="Oxygen"/>
                <a:sym typeface="Oxygen"/>
              </a:endParaRPr>
            </a:p>
          </p:txBody>
        </p:sp>
        <p:pic>
          <p:nvPicPr>
            <p:cNvPr id="642" name="Google Shape;642;p42"/>
            <p:cNvPicPr preferRelativeResize="0"/>
            <p:nvPr/>
          </p:nvPicPr>
          <p:blipFill>
            <a:blip r:embed="rId4">
              <a:alphaModFix/>
            </a:blip>
            <a:stretch>
              <a:fillRect/>
            </a:stretch>
          </p:blipFill>
          <p:spPr>
            <a:xfrm>
              <a:off x="2158425" y="2028825"/>
              <a:ext cx="762000" cy="762000"/>
            </a:xfrm>
            <a:prstGeom prst="rect">
              <a:avLst/>
            </a:prstGeom>
            <a:noFill/>
            <a:ln>
              <a:noFill/>
            </a:ln>
          </p:spPr>
        </p:pic>
        <p:sp>
          <p:nvSpPr>
            <p:cNvPr id="643" name="Google Shape;643;p42"/>
            <p:cNvSpPr txBox="1"/>
            <p:nvPr/>
          </p:nvSpPr>
          <p:spPr>
            <a:xfrm>
              <a:off x="3291343" y="2619375"/>
              <a:ext cx="3748800" cy="23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00">
                  <a:solidFill>
                    <a:srgbClr val="FFFFFF"/>
                  </a:solidFill>
                  <a:latin typeface="Rubik"/>
                  <a:ea typeface="Rubik"/>
                  <a:cs typeface="Rubik"/>
                  <a:sym typeface="Rubik"/>
                </a:rPr>
                <a:t>QR Code Payments for Restaurants and Bars</a:t>
              </a:r>
              <a:endParaRPr sz="1300">
                <a:latin typeface="Rubik"/>
                <a:ea typeface="Rubik"/>
                <a:cs typeface="Rubik"/>
                <a:sym typeface="Rubik"/>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7" name="Shape 647"/>
        <p:cNvGrpSpPr/>
        <p:nvPr/>
      </p:nvGrpSpPr>
      <p:grpSpPr>
        <a:xfrm>
          <a:off x="0" y="0"/>
          <a:ext cx="0" cy="0"/>
          <a:chOff x="0" y="0"/>
          <a:chExt cx="0" cy="0"/>
        </a:xfrm>
      </p:grpSpPr>
      <p:sp>
        <p:nvSpPr>
          <p:cNvPr id="648" name="Google Shape;648;p43"/>
          <p:cNvSpPr/>
          <p:nvPr/>
        </p:nvSpPr>
        <p:spPr>
          <a:xfrm>
            <a:off x="0" y="8625"/>
            <a:ext cx="9144000" cy="5143500"/>
          </a:xfrm>
          <a:prstGeom prst="rect">
            <a:avLst/>
          </a:prstGeom>
          <a:solidFill>
            <a:srgbClr val="8EA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43"/>
          <p:cNvPicPr preferRelativeResize="0"/>
          <p:nvPr/>
        </p:nvPicPr>
        <p:blipFill>
          <a:blip r:embed="rId3">
            <a:alphaModFix/>
          </a:blip>
          <a:stretch>
            <a:fillRect/>
          </a:stretch>
        </p:blipFill>
        <p:spPr>
          <a:xfrm>
            <a:off x="11494950" y="2534188"/>
            <a:ext cx="327300" cy="327300"/>
          </a:xfrm>
          <a:prstGeom prst="rect">
            <a:avLst/>
          </a:prstGeom>
          <a:noFill/>
          <a:ln>
            <a:noFill/>
          </a:ln>
        </p:spPr>
      </p:pic>
      <p:sp>
        <p:nvSpPr>
          <p:cNvPr id="650" name="Google Shape;650;p43"/>
          <p:cNvSpPr/>
          <p:nvPr/>
        </p:nvSpPr>
        <p:spPr>
          <a:xfrm>
            <a:off x="11461725" y="3456547"/>
            <a:ext cx="499200" cy="313200"/>
          </a:xfrm>
          <a:prstGeom prst="roundRect">
            <a:avLst>
              <a:gd fmla="val 16667" name="adj"/>
            </a:avLst>
          </a:pr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Oxygen"/>
                <a:ea typeface="Oxygen"/>
                <a:cs typeface="Oxygen"/>
                <a:sym typeface="Oxygen"/>
              </a:rPr>
              <a:t>No</a:t>
            </a:r>
            <a:endParaRPr b="1" sz="1000">
              <a:solidFill>
                <a:schemeClr val="accent5"/>
              </a:solidFill>
              <a:latin typeface="Oxygen"/>
              <a:ea typeface="Oxygen"/>
              <a:cs typeface="Oxygen"/>
              <a:sym typeface="Oxygen"/>
            </a:endParaRPr>
          </a:p>
        </p:txBody>
      </p:sp>
      <p:grpSp>
        <p:nvGrpSpPr>
          <p:cNvPr id="651" name="Google Shape;651;p43"/>
          <p:cNvGrpSpPr/>
          <p:nvPr/>
        </p:nvGrpSpPr>
        <p:grpSpPr>
          <a:xfrm>
            <a:off x="2234625" y="1920450"/>
            <a:ext cx="4881718" cy="997800"/>
            <a:chOff x="2158425" y="1857375"/>
            <a:chExt cx="4881718" cy="997800"/>
          </a:xfrm>
        </p:grpSpPr>
        <p:sp>
          <p:nvSpPr>
            <p:cNvPr id="652" name="Google Shape;652;p43"/>
            <p:cNvSpPr txBox="1"/>
            <p:nvPr/>
          </p:nvSpPr>
          <p:spPr>
            <a:xfrm>
              <a:off x="3236775" y="1857375"/>
              <a:ext cx="3748800" cy="76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Rubik Light"/>
                  <a:ea typeface="Rubik Light"/>
                  <a:cs typeface="Rubik Light"/>
                  <a:sym typeface="Rubik Light"/>
                </a:rPr>
                <a:t>QR-CODE.IO</a:t>
              </a:r>
              <a:endParaRPr b="1" sz="1800">
                <a:solidFill>
                  <a:srgbClr val="FFFFFF"/>
                </a:solidFill>
                <a:latin typeface="Oxygen"/>
                <a:ea typeface="Oxygen"/>
                <a:cs typeface="Oxygen"/>
                <a:sym typeface="Oxygen"/>
              </a:endParaRPr>
            </a:p>
          </p:txBody>
        </p:sp>
        <p:pic>
          <p:nvPicPr>
            <p:cNvPr id="653" name="Google Shape;653;p43"/>
            <p:cNvPicPr preferRelativeResize="0"/>
            <p:nvPr/>
          </p:nvPicPr>
          <p:blipFill>
            <a:blip r:embed="rId4">
              <a:alphaModFix/>
            </a:blip>
            <a:stretch>
              <a:fillRect/>
            </a:stretch>
          </p:blipFill>
          <p:spPr>
            <a:xfrm>
              <a:off x="2158425" y="2028825"/>
              <a:ext cx="762000" cy="762000"/>
            </a:xfrm>
            <a:prstGeom prst="rect">
              <a:avLst/>
            </a:prstGeom>
            <a:noFill/>
            <a:ln>
              <a:noFill/>
            </a:ln>
          </p:spPr>
        </p:pic>
        <p:sp>
          <p:nvSpPr>
            <p:cNvPr id="654" name="Google Shape;654;p43"/>
            <p:cNvSpPr txBox="1"/>
            <p:nvPr/>
          </p:nvSpPr>
          <p:spPr>
            <a:xfrm>
              <a:off x="3291343" y="2619375"/>
              <a:ext cx="3748800" cy="23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00">
                  <a:solidFill>
                    <a:srgbClr val="FFFFFF"/>
                  </a:solidFill>
                  <a:latin typeface="Rubik"/>
                  <a:ea typeface="Rubik"/>
                  <a:cs typeface="Rubik"/>
                  <a:sym typeface="Rubik"/>
                </a:rPr>
                <a:t>QR Code Payments for Restaurants and Bars</a:t>
              </a:r>
              <a:endParaRPr sz="1300">
                <a:latin typeface="Rubik"/>
                <a:ea typeface="Rubik"/>
                <a:cs typeface="Rubik"/>
                <a:sym typeface="Rubik"/>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44"/>
          <p:cNvPicPr preferRelativeResize="0"/>
          <p:nvPr/>
        </p:nvPicPr>
        <p:blipFill>
          <a:blip r:embed="rId3">
            <a:alphaModFix/>
          </a:blip>
          <a:stretch>
            <a:fillRect/>
          </a:stretch>
        </p:blipFill>
        <p:spPr>
          <a:xfrm>
            <a:off x="11494950" y="2534188"/>
            <a:ext cx="327300" cy="327300"/>
          </a:xfrm>
          <a:prstGeom prst="rect">
            <a:avLst/>
          </a:prstGeom>
          <a:noFill/>
          <a:ln>
            <a:noFill/>
          </a:ln>
        </p:spPr>
      </p:pic>
      <p:sp>
        <p:nvSpPr>
          <p:cNvPr id="660" name="Google Shape;660;p44"/>
          <p:cNvSpPr/>
          <p:nvPr/>
        </p:nvSpPr>
        <p:spPr>
          <a:xfrm>
            <a:off x="11461725" y="3456547"/>
            <a:ext cx="499200" cy="313200"/>
          </a:xfrm>
          <a:prstGeom prst="roundRect">
            <a:avLst>
              <a:gd fmla="val 16667" name="adj"/>
            </a:avLst>
          </a:pr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Oxygen"/>
                <a:ea typeface="Oxygen"/>
                <a:cs typeface="Oxygen"/>
                <a:sym typeface="Oxygen"/>
              </a:rPr>
              <a:t>No</a:t>
            </a:r>
            <a:endParaRPr b="1" sz="1000">
              <a:solidFill>
                <a:schemeClr val="accent5"/>
              </a:solidFill>
              <a:latin typeface="Oxygen"/>
              <a:ea typeface="Oxygen"/>
              <a:cs typeface="Oxygen"/>
              <a:sym typeface="Oxygen"/>
            </a:endParaRPr>
          </a:p>
        </p:txBody>
      </p:sp>
      <p:sp>
        <p:nvSpPr>
          <p:cNvPr id="661" name="Google Shape;661;p44"/>
          <p:cNvSpPr txBox="1"/>
          <p:nvPr/>
        </p:nvSpPr>
        <p:spPr>
          <a:xfrm>
            <a:off x="423000" y="306775"/>
            <a:ext cx="4149000" cy="59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latin typeface="Oxygen"/>
                <a:ea typeface="Oxygen"/>
                <a:cs typeface="Oxygen"/>
                <a:sym typeface="Oxygen"/>
              </a:rPr>
              <a:t>APIs</a:t>
            </a:r>
            <a:endParaRPr b="1" sz="2400">
              <a:latin typeface="Oxygen"/>
              <a:ea typeface="Oxygen"/>
              <a:cs typeface="Oxygen"/>
              <a:sym typeface="Oxygen"/>
            </a:endParaRPr>
          </a:p>
        </p:txBody>
      </p:sp>
      <p:sp>
        <p:nvSpPr>
          <p:cNvPr id="662" name="Google Shape;662;p44"/>
          <p:cNvSpPr txBox="1"/>
          <p:nvPr/>
        </p:nvSpPr>
        <p:spPr>
          <a:xfrm>
            <a:off x="470525" y="1190650"/>
            <a:ext cx="8430900" cy="30918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1200">
                <a:solidFill>
                  <a:schemeClr val="dk1"/>
                </a:solidFill>
                <a:latin typeface="Oxygen"/>
                <a:ea typeface="Oxygen"/>
                <a:cs typeface="Oxygen"/>
                <a:sym typeface="Oxygen"/>
              </a:rPr>
              <a:t>Payments</a:t>
            </a:r>
            <a:endParaRPr b="1" sz="1200">
              <a:solidFill>
                <a:schemeClr val="dk1"/>
              </a:solidFill>
              <a:latin typeface="Oxygen"/>
              <a:ea typeface="Oxygen"/>
              <a:cs typeface="Oxygen"/>
              <a:sym typeface="Oxygen"/>
            </a:endParaRPr>
          </a:p>
          <a:p>
            <a:pPr indent="-304800" lvl="0" marL="457200" rtl="0" algn="l">
              <a:lnSpc>
                <a:spcPct val="150000"/>
              </a:lnSpc>
              <a:spcBef>
                <a:spcPts val="0"/>
              </a:spcBef>
              <a:spcAft>
                <a:spcPts val="0"/>
              </a:spcAft>
              <a:buSzPts val="1200"/>
              <a:buFont typeface="Oxygen Light"/>
              <a:buChar char="●"/>
            </a:pPr>
            <a:r>
              <a:rPr lang="en" sz="1200">
                <a:solidFill>
                  <a:schemeClr val="dk1"/>
                </a:solidFill>
                <a:latin typeface="Oxygen Light"/>
                <a:ea typeface="Oxygen Light"/>
                <a:cs typeface="Oxygen Light"/>
                <a:sym typeface="Oxygen Light"/>
              </a:rPr>
              <a:t>Venmo -  </a:t>
            </a:r>
            <a:r>
              <a:rPr lang="en" sz="1200" u="sng">
                <a:solidFill>
                  <a:schemeClr val="hlink"/>
                </a:solidFill>
                <a:latin typeface="Oxygen Light"/>
                <a:ea typeface="Oxygen Light"/>
                <a:cs typeface="Oxygen Light"/>
                <a:sym typeface="Oxygen Light"/>
                <a:hlinkClick r:id="rId4"/>
              </a:rPr>
              <a:t>https://www.braintreepayments.com/features/venmo</a:t>
            </a:r>
            <a:endParaRPr sz="1200">
              <a:solidFill>
                <a:schemeClr val="dk1"/>
              </a:solidFill>
              <a:latin typeface="Oxygen Light"/>
              <a:ea typeface="Oxygen Light"/>
              <a:cs typeface="Oxygen Light"/>
              <a:sym typeface="Oxygen Light"/>
            </a:endParaRPr>
          </a:p>
          <a:p>
            <a:pPr indent="-304800" lvl="0" marL="457200" rtl="0" algn="l">
              <a:lnSpc>
                <a:spcPct val="150000"/>
              </a:lnSpc>
              <a:spcBef>
                <a:spcPts val="0"/>
              </a:spcBef>
              <a:spcAft>
                <a:spcPts val="0"/>
              </a:spcAft>
              <a:buClr>
                <a:schemeClr val="dk1"/>
              </a:buClr>
              <a:buSzPts val="1200"/>
              <a:buFont typeface="Oxygen Light"/>
              <a:buChar char="●"/>
            </a:pPr>
            <a:r>
              <a:rPr lang="en" sz="1200">
                <a:solidFill>
                  <a:schemeClr val="dk1"/>
                </a:solidFill>
                <a:latin typeface="Oxygen Light"/>
                <a:ea typeface="Oxygen Light"/>
                <a:cs typeface="Oxygen Light"/>
                <a:sym typeface="Oxygen Light"/>
              </a:rPr>
              <a:t>In-browser (stored CC/debit) - </a:t>
            </a:r>
            <a:r>
              <a:rPr lang="en" sz="1200" u="sng">
                <a:solidFill>
                  <a:schemeClr val="hlink"/>
                </a:solidFill>
                <a:latin typeface="Oxygen Light"/>
                <a:ea typeface="Oxygen Light"/>
                <a:cs typeface="Oxygen Light"/>
                <a:sym typeface="Oxygen Light"/>
                <a:hlinkClick r:id="rId5"/>
              </a:rPr>
              <a:t>Stripe</a:t>
            </a:r>
            <a:r>
              <a:rPr lang="en" sz="1200">
                <a:solidFill>
                  <a:schemeClr val="dk1"/>
                </a:solidFill>
                <a:latin typeface="Oxygen Light"/>
                <a:ea typeface="Oxygen Light"/>
                <a:cs typeface="Oxygen Light"/>
                <a:sym typeface="Oxygen Light"/>
              </a:rPr>
              <a:t> &amp; </a:t>
            </a:r>
            <a:r>
              <a:rPr lang="en" sz="1200" u="sng">
                <a:solidFill>
                  <a:schemeClr val="hlink"/>
                </a:solidFill>
                <a:latin typeface="Oxygen Light"/>
                <a:ea typeface="Oxygen Light"/>
                <a:cs typeface="Oxygen Light"/>
                <a:sym typeface="Oxygen Light"/>
                <a:hlinkClick r:id="rId6"/>
              </a:rPr>
              <a:t>S</a:t>
            </a:r>
            <a:r>
              <a:rPr lang="en" sz="1200" u="sng">
                <a:solidFill>
                  <a:schemeClr val="hlink"/>
                </a:solidFill>
                <a:latin typeface="Oxygen Light"/>
                <a:ea typeface="Oxygen Light"/>
                <a:cs typeface="Oxygen Light"/>
                <a:sym typeface="Oxygen Light"/>
                <a:hlinkClick r:id="rId7"/>
              </a:rPr>
              <a:t>tripe api</a:t>
            </a:r>
            <a:endParaRPr sz="1200">
              <a:solidFill>
                <a:schemeClr val="dk1"/>
              </a:solidFill>
              <a:latin typeface="Oxygen Light"/>
              <a:ea typeface="Oxygen Light"/>
              <a:cs typeface="Oxygen Light"/>
              <a:sym typeface="Oxygen Light"/>
            </a:endParaRPr>
          </a:p>
          <a:p>
            <a:pPr indent="-304800" lvl="0" marL="457200" rtl="0" algn="l">
              <a:lnSpc>
                <a:spcPct val="150000"/>
              </a:lnSpc>
              <a:spcBef>
                <a:spcPts val="0"/>
              </a:spcBef>
              <a:spcAft>
                <a:spcPts val="0"/>
              </a:spcAft>
              <a:buSzPts val="1200"/>
              <a:buFont typeface="Oxygen Light"/>
              <a:buChar char="●"/>
            </a:pPr>
            <a:r>
              <a:rPr lang="en" sz="1200">
                <a:solidFill>
                  <a:schemeClr val="dk1"/>
                </a:solidFill>
                <a:latin typeface="Oxygen Light"/>
                <a:ea typeface="Oxygen Light"/>
                <a:cs typeface="Oxygen Light"/>
                <a:sym typeface="Oxygen Light"/>
              </a:rPr>
              <a:t>Amazon Pay </a:t>
            </a:r>
            <a:r>
              <a:rPr lang="en" sz="1200" u="sng">
                <a:solidFill>
                  <a:schemeClr val="hlink"/>
                </a:solidFill>
                <a:latin typeface="Oxygen Light"/>
                <a:ea typeface="Oxygen Light"/>
                <a:cs typeface="Oxygen Light"/>
                <a:sym typeface="Oxygen Light"/>
                <a:hlinkClick r:id="rId8"/>
              </a:rPr>
              <a:t>API buttons</a:t>
            </a:r>
            <a:r>
              <a:rPr lang="en" sz="1200">
                <a:solidFill>
                  <a:schemeClr val="dk1"/>
                </a:solidFill>
                <a:latin typeface="Oxygen Light"/>
                <a:ea typeface="Oxygen Light"/>
                <a:cs typeface="Oxygen Light"/>
                <a:sym typeface="Oxygen Light"/>
              </a:rPr>
              <a:t> and </a:t>
            </a:r>
            <a:r>
              <a:rPr lang="en" sz="1200" u="sng">
                <a:solidFill>
                  <a:schemeClr val="hlink"/>
                </a:solidFill>
                <a:latin typeface="Oxygen Light"/>
                <a:ea typeface="Oxygen Light"/>
                <a:cs typeface="Oxygen Light"/>
                <a:sym typeface="Oxygen Light"/>
                <a:hlinkClick r:id="rId9"/>
              </a:rPr>
              <a:t>sign up form</a:t>
            </a:r>
            <a:r>
              <a:rPr lang="en" sz="1200">
                <a:solidFill>
                  <a:schemeClr val="dk1"/>
                </a:solidFill>
                <a:latin typeface="Oxygen Light"/>
                <a:ea typeface="Oxygen Light"/>
                <a:cs typeface="Oxygen Light"/>
                <a:sym typeface="Oxygen Light"/>
              </a:rPr>
              <a:t>  </a:t>
            </a:r>
            <a:endParaRPr sz="1200">
              <a:solidFill>
                <a:schemeClr val="dk1"/>
              </a:solidFill>
              <a:latin typeface="Oxygen Light"/>
              <a:ea typeface="Oxygen Light"/>
              <a:cs typeface="Oxygen Light"/>
              <a:sym typeface="Oxygen Light"/>
            </a:endParaRPr>
          </a:p>
          <a:p>
            <a:pPr indent="-304800" lvl="0" marL="457200" rtl="0" algn="l">
              <a:lnSpc>
                <a:spcPct val="150000"/>
              </a:lnSpc>
              <a:spcBef>
                <a:spcPts val="0"/>
              </a:spcBef>
              <a:spcAft>
                <a:spcPts val="0"/>
              </a:spcAft>
              <a:buSzPts val="1200"/>
              <a:buFont typeface="Oxygen Light"/>
              <a:buChar char="●"/>
            </a:pPr>
            <a:r>
              <a:rPr lang="en" sz="1200">
                <a:solidFill>
                  <a:schemeClr val="dk1"/>
                </a:solidFill>
                <a:latin typeface="Oxygen Light"/>
                <a:ea typeface="Oxygen Light"/>
                <a:cs typeface="Oxygen Light"/>
                <a:sym typeface="Oxygen Light"/>
              </a:rPr>
              <a:t>PayPal </a:t>
            </a:r>
            <a:r>
              <a:rPr lang="en" sz="1200" u="sng">
                <a:solidFill>
                  <a:schemeClr val="hlink"/>
                </a:solidFill>
                <a:latin typeface="Oxygen Light"/>
                <a:ea typeface="Oxygen Light"/>
                <a:cs typeface="Oxygen Light"/>
                <a:sym typeface="Oxygen Light"/>
                <a:hlinkClick r:id="rId10"/>
              </a:rPr>
              <a:t>API</a:t>
            </a:r>
            <a:r>
              <a:rPr lang="en" sz="1200">
                <a:solidFill>
                  <a:schemeClr val="dk1"/>
                </a:solidFill>
                <a:latin typeface="Oxygen Light"/>
                <a:ea typeface="Oxygen Light"/>
                <a:cs typeface="Oxygen Light"/>
                <a:sym typeface="Oxygen Light"/>
              </a:rPr>
              <a:t>  </a:t>
            </a:r>
            <a:endParaRPr sz="1200">
              <a:solidFill>
                <a:schemeClr val="dk1"/>
              </a:solidFill>
              <a:latin typeface="Oxygen Light"/>
              <a:ea typeface="Oxygen Light"/>
              <a:cs typeface="Oxygen Light"/>
              <a:sym typeface="Oxygen Light"/>
            </a:endParaRPr>
          </a:p>
          <a:p>
            <a:pPr indent="-304800" lvl="0" marL="457200" rtl="0" algn="l">
              <a:lnSpc>
                <a:spcPct val="150000"/>
              </a:lnSpc>
              <a:spcBef>
                <a:spcPts val="0"/>
              </a:spcBef>
              <a:spcAft>
                <a:spcPts val="0"/>
              </a:spcAft>
              <a:buClr>
                <a:schemeClr val="dk1"/>
              </a:buClr>
              <a:buSzPts val="1200"/>
              <a:buFont typeface="Oxygen Light"/>
              <a:buChar char="●"/>
            </a:pPr>
            <a:r>
              <a:rPr lang="en" sz="1200">
                <a:solidFill>
                  <a:schemeClr val="dk1"/>
                </a:solidFill>
                <a:latin typeface="Oxygen Light"/>
                <a:ea typeface="Oxygen Light"/>
                <a:cs typeface="Oxygen Light"/>
                <a:sym typeface="Oxygen Light"/>
              </a:rPr>
              <a:t>Apple Pay - </a:t>
            </a:r>
            <a:r>
              <a:rPr lang="en" sz="1200" u="sng">
                <a:solidFill>
                  <a:schemeClr val="hlink"/>
                </a:solidFill>
                <a:latin typeface="Oxygen Light"/>
                <a:ea typeface="Oxygen Light"/>
                <a:cs typeface="Oxygen Light"/>
                <a:sym typeface="Oxygen Light"/>
                <a:hlinkClick r:id="rId11"/>
              </a:rPr>
              <a:t>https://applepaydemo.apple.com/</a:t>
            </a:r>
            <a:endParaRPr sz="1200">
              <a:solidFill>
                <a:schemeClr val="dk1"/>
              </a:solidFill>
              <a:latin typeface="Oxygen Light"/>
              <a:ea typeface="Oxygen Light"/>
              <a:cs typeface="Oxygen Light"/>
              <a:sym typeface="Oxygen Light"/>
            </a:endParaRPr>
          </a:p>
          <a:p>
            <a:pPr indent="-304800" lvl="0" marL="457200" rtl="0" algn="l">
              <a:lnSpc>
                <a:spcPct val="150000"/>
              </a:lnSpc>
              <a:spcBef>
                <a:spcPts val="0"/>
              </a:spcBef>
              <a:spcAft>
                <a:spcPts val="0"/>
              </a:spcAft>
              <a:buClr>
                <a:schemeClr val="dk1"/>
              </a:buClr>
              <a:buSzPts val="1200"/>
              <a:buFont typeface="Oxygen Light"/>
              <a:buChar char="●"/>
            </a:pPr>
            <a:r>
              <a:rPr lang="en" sz="1200">
                <a:solidFill>
                  <a:schemeClr val="dk1"/>
                </a:solidFill>
                <a:latin typeface="Oxygen Light"/>
                <a:ea typeface="Oxygen Light"/>
                <a:cs typeface="Oxygen Light"/>
                <a:sym typeface="Oxygen Light"/>
              </a:rPr>
              <a:t>Google pay - </a:t>
            </a:r>
            <a:r>
              <a:rPr lang="en" sz="1100" u="sng">
                <a:solidFill>
                  <a:schemeClr val="hlink"/>
                </a:solidFill>
                <a:hlinkClick r:id="rId12"/>
              </a:rPr>
              <a:t>https://developers.google.com/pay/api</a:t>
            </a:r>
            <a:endParaRPr sz="12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None/>
            </a:pPr>
            <a:r>
              <a:t/>
            </a:r>
            <a:endParaRPr sz="12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None/>
            </a:pPr>
            <a:r>
              <a:rPr b="1" lang="en" sz="1200">
                <a:solidFill>
                  <a:schemeClr val="dk1"/>
                </a:solidFill>
                <a:latin typeface="Oxygen"/>
                <a:ea typeface="Oxygen"/>
                <a:cs typeface="Oxygen"/>
                <a:sym typeface="Oxygen"/>
              </a:rPr>
              <a:t>QR Code Generators</a:t>
            </a:r>
            <a:endParaRPr b="1" sz="1200">
              <a:solidFill>
                <a:schemeClr val="dk1"/>
              </a:solidFill>
              <a:latin typeface="Oxygen"/>
              <a:ea typeface="Oxygen"/>
              <a:cs typeface="Oxygen"/>
              <a:sym typeface="Oxygen"/>
            </a:endParaRPr>
          </a:p>
          <a:p>
            <a:pPr indent="-304800" lvl="0" marL="457200" rtl="0" algn="l">
              <a:lnSpc>
                <a:spcPct val="150000"/>
              </a:lnSpc>
              <a:spcBef>
                <a:spcPts val="0"/>
              </a:spcBef>
              <a:spcAft>
                <a:spcPts val="0"/>
              </a:spcAft>
              <a:buClr>
                <a:schemeClr val="dk1"/>
              </a:buClr>
              <a:buSzPts val="1200"/>
              <a:buFont typeface="Oxygen Light"/>
              <a:buChar char="●"/>
            </a:pPr>
            <a:r>
              <a:rPr b="1" lang="en" sz="1200">
                <a:solidFill>
                  <a:schemeClr val="dk1"/>
                </a:solidFill>
                <a:latin typeface="Oxygen"/>
                <a:ea typeface="Oxygen"/>
                <a:cs typeface="Oxygen"/>
                <a:sym typeface="Oxygen"/>
              </a:rPr>
              <a:t>AWS+ Lambda</a:t>
            </a:r>
            <a:endParaRPr b="1" sz="1200">
              <a:solidFill>
                <a:schemeClr val="dk1"/>
              </a:solidFill>
              <a:latin typeface="Oxygen"/>
              <a:ea typeface="Oxygen"/>
              <a:cs typeface="Oxygen"/>
              <a:sym typeface="Oxygen"/>
            </a:endParaRPr>
          </a:p>
          <a:p>
            <a:pPr indent="-304800" lvl="1" marL="914400" rtl="0" algn="l">
              <a:lnSpc>
                <a:spcPct val="150000"/>
              </a:lnSpc>
              <a:spcBef>
                <a:spcPts val="0"/>
              </a:spcBef>
              <a:spcAft>
                <a:spcPts val="0"/>
              </a:spcAft>
              <a:buClr>
                <a:schemeClr val="dk1"/>
              </a:buClr>
              <a:buSzPts val="1200"/>
              <a:buFont typeface="Oxygen Light"/>
              <a:buChar char="○"/>
            </a:pPr>
            <a:r>
              <a:rPr lang="en" sz="1100" u="sng">
                <a:solidFill>
                  <a:schemeClr val="hlink"/>
                </a:solidFill>
                <a:hlinkClick r:id="rId13"/>
              </a:rPr>
              <a:t>https://github.com/skyzyx/lambda-qr</a:t>
            </a:r>
            <a:endParaRPr sz="1200">
              <a:solidFill>
                <a:schemeClr val="dk1"/>
              </a:solidFill>
              <a:latin typeface="Oxygen Light"/>
              <a:ea typeface="Oxygen Light"/>
              <a:cs typeface="Oxygen Light"/>
              <a:sym typeface="Oxygen Light"/>
            </a:endParaRPr>
          </a:p>
          <a:p>
            <a:pPr indent="-304800" lvl="1" marL="914400" rtl="0" algn="l">
              <a:lnSpc>
                <a:spcPct val="150000"/>
              </a:lnSpc>
              <a:spcBef>
                <a:spcPts val="0"/>
              </a:spcBef>
              <a:spcAft>
                <a:spcPts val="0"/>
              </a:spcAft>
              <a:buClr>
                <a:schemeClr val="dk1"/>
              </a:buClr>
              <a:buSzPts val="1200"/>
              <a:buFont typeface="Oxygen Light"/>
              <a:buChar char="○"/>
            </a:pPr>
            <a:r>
              <a:rPr lang="en" sz="1100" u="sng">
                <a:solidFill>
                  <a:schemeClr val="hlink"/>
                </a:solidFill>
                <a:hlinkClick r:id="rId14"/>
              </a:rPr>
              <a:t>https://blog.passkit.com/how-to-use-golang-aws-lambda-to-build-a-scalable-barcode-generator-part-1/</a:t>
            </a:r>
            <a:endParaRPr sz="12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None/>
            </a:pPr>
            <a:r>
              <a:t/>
            </a:r>
            <a:endParaRPr sz="12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None/>
            </a:pPr>
            <a:r>
              <a:t/>
            </a:r>
            <a:endParaRPr sz="1200">
              <a:solidFill>
                <a:schemeClr val="dk1"/>
              </a:solidFill>
              <a:latin typeface="Oxygen Light"/>
              <a:ea typeface="Oxygen Light"/>
              <a:cs typeface="Oxygen Light"/>
              <a:sym typeface="Oxygen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pSp>
        <p:nvGrpSpPr>
          <p:cNvPr id="667" name="Google Shape;667;p45"/>
          <p:cNvGrpSpPr/>
          <p:nvPr/>
        </p:nvGrpSpPr>
        <p:grpSpPr>
          <a:xfrm>
            <a:off x="6323518" y="308486"/>
            <a:ext cx="1902407" cy="4119185"/>
            <a:chOff x="6844526" y="100700"/>
            <a:chExt cx="2234708" cy="4838700"/>
          </a:xfrm>
        </p:grpSpPr>
        <p:pic>
          <p:nvPicPr>
            <p:cNvPr id="668" name="Google Shape;668;p45"/>
            <p:cNvPicPr preferRelativeResize="0"/>
            <p:nvPr/>
          </p:nvPicPr>
          <p:blipFill>
            <a:blip r:embed="rId3">
              <a:alphaModFix/>
            </a:blip>
            <a:stretch>
              <a:fillRect/>
            </a:stretch>
          </p:blipFill>
          <p:spPr>
            <a:xfrm>
              <a:off x="6844526" y="100700"/>
              <a:ext cx="2234700" cy="4838700"/>
            </a:xfrm>
            <a:prstGeom prst="roundRect">
              <a:avLst>
                <a:gd fmla="val 7156" name="adj"/>
              </a:avLst>
            </a:prstGeom>
            <a:noFill/>
            <a:ln>
              <a:noFill/>
            </a:ln>
            <a:effectLst>
              <a:outerShdw blurRad="57150" rotWithShape="0" algn="bl" dir="5400000" dist="19050">
                <a:srgbClr val="000000">
                  <a:alpha val="50000"/>
                </a:srgbClr>
              </a:outerShdw>
            </a:effectLst>
          </p:spPr>
        </p:pic>
        <p:sp>
          <p:nvSpPr>
            <p:cNvPr id="669" name="Google Shape;669;p45"/>
            <p:cNvSpPr/>
            <p:nvPr/>
          </p:nvSpPr>
          <p:spPr>
            <a:xfrm>
              <a:off x="6844534" y="672535"/>
              <a:ext cx="2234700" cy="37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45"/>
          <p:cNvSpPr/>
          <p:nvPr/>
        </p:nvSpPr>
        <p:spPr>
          <a:xfrm>
            <a:off x="6323525" y="811663"/>
            <a:ext cx="1888500" cy="3209100"/>
          </a:xfrm>
          <a:prstGeom prst="roundRect">
            <a:avLst>
              <a:gd fmla="val 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txBox="1"/>
          <p:nvPr/>
        </p:nvSpPr>
        <p:spPr>
          <a:xfrm>
            <a:off x="6933119" y="1076313"/>
            <a:ext cx="900000" cy="119700"/>
          </a:xfrm>
          <a:prstGeom prst="rect">
            <a:avLst/>
          </a:prstGeom>
          <a:solidFill>
            <a:srgbClr val="E2E2E2"/>
          </a:solid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434343"/>
                </a:solidFill>
              </a:rPr>
              <a:t>qr-payments.com</a:t>
            </a:r>
            <a:endParaRPr sz="800">
              <a:solidFill>
                <a:srgbClr val="434343"/>
              </a:solidFill>
            </a:endParaRPr>
          </a:p>
        </p:txBody>
      </p:sp>
      <p:grpSp>
        <p:nvGrpSpPr>
          <p:cNvPr id="672" name="Google Shape;672;p45"/>
          <p:cNvGrpSpPr/>
          <p:nvPr/>
        </p:nvGrpSpPr>
        <p:grpSpPr>
          <a:xfrm>
            <a:off x="6836675" y="1111055"/>
            <a:ext cx="50700" cy="60183"/>
            <a:chOff x="5855500" y="492917"/>
            <a:chExt cx="50700" cy="60183"/>
          </a:xfrm>
        </p:grpSpPr>
        <p:sp>
          <p:nvSpPr>
            <p:cNvPr id="673" name="Google Shape;673;p45"/>
            <p:cNvSpPr/>
            <p:nvPr/>
          </p:nvSpPr>
          <p:spPr>
            <a:xfrm>
              <a:off x="5855500" y="508400"/>
              <a:ext cx="50700" cy="447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5865400" y="492917"/>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45"/>
          <p:cNvSpPr txBox="1"/>
          <p:nvPr/>
        </p:nvSpPr>
        <p:spPr>
          <a:xfrm>
            <a:off x="6677625" y="2595863"/>
            <a:ext cx="754800" cy="208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0C8B00"/>
                </a:solidFill>
                <a:latin typeface="Courier New"/>
                <a:ea typeface="Courier New"/>
                <a:cs typeface="Courier New"/>
                <a:sym typeface="Courier New"/>
              </a:rPr>
              <a:t>PAID</a:t>
            </a:r>
            <a:endParaRPr b="1" sz="1600">
              <a:solidFill>
                <a:srgbClr val="0C8B00"/>
              </a:solidFill>
              <a:latin typeface="Courier New"/>
              <a:ea typeface="Courier New"/>
              <a:cs typeface="Courier New"/>
              <a:sym typeface="Courier New"/>
            </a:endParaRPr>
          </a:p>
        </p:txBody>
      </p:sp>
      <p:pic>
        <p:nvPicPr>
          <p:cNvPr id="676" name="Google Shape;676;p45"/>
          <p:cNvPicPr preferRelativeResize="0"/>
          <p:nvPr/>
        </p:nvPicPr>
        <p:blipFill rotWithShape="1">
          <a:blip r:embed="rId4">
            <a:alphaModFix/>
          </a:blip>
          <a:srcRect b="0" l="0" r="0" t="12990"/>
          <a:stretch/>
        </p:blipFill>
        <p:spPr>
          <a:xfrm>
            <a:off x="6421750" y="854625"/>
            <a:ext cx="1705950" cy="1532150"/>
          </a:xfrm>
          <a:prstGeom prst="rect">
            <a:avLst/>
          </a:prstGeom>
          <a:noFill/>
          <a:ln>
            <a:noFill/>
          </a:ln>
          <a:effectLst>
            <a:outerShdw blurRad="142875" rotWithShape="0" algn="bl" dir="6240000" dist="19050">
              <a:srgbClr val="999999">
                <a:alpha val="50000"/>
              </a:srgbClr>
            </a:outerShdw>
          </a:effectLst>
        </p:spPr>
      </p:pic>
      <p:sp>
        <p:nvSpPr>
          <p:cNvPr id="677" name="Google Shape;677;p45"/>
          <p:cNvSpPr txBox="1"/>
          <p:nvPr/>
        </p:nvSpPr>
        <p:spPr>
          <a:xfrm>
            <a:off x="6651425" y="1901666"/>
            <a:ext cx="1220400" cy="313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Courier New"/>
                <a:ea typeface="Courier New"/>
                <a:cs typeface="Courier New"/>
                <a:sym typeface="Courier New"/>
              </a:rPr>
              <a:t>TOTAL </a:t>
            </a:r>
            <a:r>
              <a:rPr b="1" lang="en" sz="1600">
                <a:latin typeface="Courier New"/>
                <a:ea typeface="Courier New"/>
                <a:cs typeface="Courier New"/>
                <a:sym typeface="Courier New"/>
              </a:rPr>
              <a:t>$56.76</a:t>
            </a:r>
            <a:endParaRPr b="1" sz="1600">
              <a:latin typeface="Courier New"/>
              <a:ea typeface="Courier New"/>
              <a:cs typeface="Courier New"/>
              <a:sym typeface="Courier New"/>
            </a:endParaRPr>
          </a:p>
        </p:txBody>
      </p:sp>
      <p:sp>
        <p:nvSpPr>
          <p:cNvPr id="678" name="Google Shape;678;p45"/>
          <p:cNvSpPr txBox="1"/>
          <p:nvPr/>
        </p:nvSpPr>
        <p:spPr>
          <a:xfrm>
            <a:off x="6520825" y="3000513"/>
            <a:ext cx="1507800" cy="39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Courier New"/>
                <a:ea typeface="Courier New"/>
                <a:cs typeface="Courier New"/>
                <a:sym typeface="Courier New"/>
              </a:rPr>
              <a:t>Would you like a receipt?</a:t>
            </a:r>
            <a:endParaRPr b="1" sz="1600">
              <a:latin typeface="Courier New"/>
              <a:ea typeface="Courier New"/>
              <a:cs typeface="Courier New"/>
              <a:sym typeface="Courier New"/>
            </a:endParaRPr>
          </a:p>
        </p:txBody>
      </p:sp>
      <p:pic>
        <p:nvPicPr>
          <p:cNvPr id="679" name="Google Shape;679;p45"/>
          <p:cNvPicPr preferRelativeResize="0"/>
          <p:nvPr/>
        </p:nvPicPr>
        <p:blipFill>
          <a:blip r:embed="rId5">
            <a:alphaModFix/>
          </a:blip>
          <a:stretch>
            <a:fillRect/>
          </a:stretch>
        </p:blipFill>
        <p:spPr>
          <a:xfrm>
            <a:off x="7353550" y="2534188"/>
            <a:ext cx="327300" cy="327300"/>
          </a:xfrm>
          <a:prstGeom prst="rect">
            <a:avLst/>
          </a:prstGeom>
          <a:noFill/>
          <a:ln>
            <a:noFill/>
          </a:ln>
        </p:spPr>
      </p:pic>
      <p:sp>
        <p:nvSpPr>
          <p:cNvPr id="680" name="Google Shape;680;p45"/>
          <p:cNvSpPr/>
          <p:nvPr/>
        </p:nvSpPr>
        <p:spPr>
          <a:xfrm>
            <a:off x="6696025" y="3456547"/>
            <a:ext cx="499200" cy="313200"/>
          </a:xfrm>
          <a:prstGeom prst="roundRect">
            <a:avLst>
              <a:gd fmla="val 16667" name="adj"/>
            </a:avLst>
          </a:pr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Oxygen"/>
                <a:ea typeface="Oxygen"/>
                <a:cs typeface="Oxygen"/>
                <a:sym typeface="Oxygen"/>
              </a:rPr>
              <a:t>Yes</a:t>
            </a:r>
            <a:endParaRPr b="1" sz="1000">
              <a:solidFill>
                <a:schemeClr val="accent5"/>
              </a:solidFill>
              <a:latin typeface="Oxygen"/>
              <a:ea typeface="Oxygen"/>
              <a:cs typeface="Oxygen"/>
              <a:sym typeface="Oxygen"/>
            </a:endParaRPr>
          </a:p>
        </p:txBody>
      </p:sp>
      <p:sp>
        <p:nvSpPr>
          <p:cNvPr id="681" name="Google Shape;681;p45"/>
          <p:cNvSpPr/>
          <p:nvPr/>
        </p:nvSpPr>
        <p:spPr>
          <a:xfrm>
            <a:off x="7320325" y="3456547"/>
            <a:ext cx="499200" cy="313200"/>
          </a:xfrm>
          <a:prstGeom prst="roundRect">
            <a:avLst>
              <a:gd fmla="val 16667" name="adj"/>
            </a:avLst>
          </a:pr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Oxygen"/>
                <a:ea typeface="Oxygen"/>
                <a:cs typeface="Oxygen"/>
                <a:sym typeface="Oxygen"/>
              </a:rPr>
              <a:t>No</a:t>
            </a:r>
            <a:endParaRPr b="1" sz="1000">
              <a:solidFill>
                <a:schemeClr val="accent5"/>
              </a:solidFill>
              <a:latin typeface="Oxygen"/>
              <a:ea typeface="Oxygen"/>
              <a:cs typeface="Oxygen"/>
              <a:sym typeface="Oxygen"/>
            </a:endParaRPr>
          </a:p>
        </p:txBody>
      </p:sp>
      <p:sp>
        <p:nvSpPr>
          <p:cNvPr id="682" name="Google Shape;682;p45"/>
          <p:cNvSpPr txBox="1"/>
          <p:nvPr/>
        </p:nvSpPr>
        <p:spPr>
          <a:xfrm>
            <a:off x="6337325" y="4535150"/>
            <a:ext cx="1888500" cy="32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100">
                <a:solidFill>
                  <a:schemeClr val="dk1"/>
                </a:solidFill>
                <a:latin typeface="Oxygen"/>
                <a:ea typeface="Oxygen"/>
                <a:cs typeface="Oxygen"/>
                <a:sym typeface="Oxygen"/>
              </a:rPr>
              <a:t>Done!</a:t>
            </a:r>
            <a:endParaRPr b="1" sz="1100">
              <a:solidFill>
                <a:schemeClr val="dk1"/>
              </a:solidFill>
              <a:latin typeface="Oxygen"/>
              <a:ea typeface="Oxygen"/>
              <a:cs typeface="Oxygen"/>
              <a:sym typeface="Oxygen"/>
            </a:endParaRPr>
          </a:p>
          <a:p>
            <a:pPr indent="0" lvl="0" marL="0" rtl="0" algn="ctr">
              <a:spcBef>
                <a:spcPts val="0"/>
              </a:spcBef>
              <a:spcAft>
                <a:spcPts val="0"/>
              </a:spcAft>
              <a:buNone/>
            </a:pPr>
            <a:r>
              <a:rPr lang="en" sz="1000">
                <a:solidFill>
                  <a:schemeClr val="dk1"/>
                </a:solidFill>
                <a:latin typeface="Oxygen Light"/>
                <a:ea typeface="Oxygen Light"/>
                <a:cs typeface="Oxygen Light"/>
                <a:sym typeface="Oxygen Light"/>
              </a:rPr>
              <a:t>Vendor gets confirmation</a:t>
            </a:r>
            <a:endParaRPr sz="1000">
              <a:solidFill>
                <a:schemeClr val="dk1"/>
              </a:solidFill>
              <a:latin typeface="Oxygen Light"/>
              <a:ea typeface="Oxygen Light"/>
              <a:cs typeface="Oxygen Light"/>
              <a:sym typeface="Oxygen Light"/>
            </a:endParaRPr>
          </a:p>
          <a:p>
            <a:pPr indent="0" lvl="0" marL="0" rtl="0" algn="ctr">
              <a:spcBef>
                <a:spcPts val="0"/>
              </a:spcBef>
              <a:spcAft>
                <a:spcPts val="0"/>
              </a:spcAft>
              <a:buNone/>
            </a:pPr>
            <a:r>
              <a:rPr lang="en" sz="1000">
                <a:solidFill>
                  <a:schemeClr val="dk1"/>
                </a:solidFill>
                <a:latin typeface="Oxygen Light"/>
                <a:ea typeface="Oxygen Light"/>
                <a:cs typeface="Oxygen Light"/>
                <a:sym typeface="Oxygen Light"/>
              </a:rPr>
              <a:t>Could collect emails</a:t>
            </a:r>
            <a:endParaRPr sz="1000">
              <a:solidFill>
                <a:schemeClr val="dk1"/>
              </a:solidFill>
              <a:latin typeface="Oxygen Light"/>
              <a:ea typeface="Oxygen Light"/>
              <a:cs typeface="Oxygen Light"/>
              <a:sym typeface="Oxygen Light"/>
            </a:endParaRPr>
          </a:p>
          <a:p>
            <a:pPr indent="0" lvl="0" marL="0" rtl="0" algn="ctr">
              <a:spcBef>
                <a:spcPts val="0"/>
              </a:spcBef>
              <a:spcAft>
                <a:spcPts val="0"/>
              </a:spcAft>
              <a:buNone/>
            </a:pPr>
            <a:r>
              <a:t/>
            </a:r>
            <a:endParaRPr b="1" sz="1200">
              <a:latin typeface="Oxygen"/>
              <a:ea typeface="Oxygen"/>
              <a:cs typeface="Oxygen"/>
              <a:sym typeface="Oxygen"/>
            </a:endParaRPr>
          </a:p>
        </p:txBody>
      </p:sp>
      <p:sp>
        <p:nvSpPr>
          <p:cNvPr id="683" name="Google Shape;683;p45"/>
          <p:cNvSpPr txBox="1"/>
          <p:nvPr/>
        </p:nvSpPr>
        <p:spPr>
          <a:xfrm>
            <a:off x="6520835" y="961766"/>
            <a:ext cx="1507800" cy="32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Courier New"/>
                <a:ea typeface="Courier New"/>
                <a:cs typeface="Courier New"/>
                <a:sym typeface="Courier New"/>
              </a:rPr>
              <a:t>EYE OF THAI-GER</a:t>
            </a:r>
            <a:endParaRPr b="1" sz="1000">
              <a:latin typeface="Courier New"/>
              <a:ea typeface="Courier New"/>
              <a:cs typeface="Courier New"/>
              <a:sym typeface="Courier New"/>
            </a:endParaRPr>
          </a:p>
          <a:p>
            <a:pPr indent="0" lvl="0" marL="0" rtl="0" algn="ctr">
              <a:spcBef>
                <a:spcPts val="0"/>
              </a:spcBef>
              <a:spcAft>
                <a:spcPts val="0"/>
              </a:spcAft>
              <a:buNone/>
            </a:pPr>
            <a:r>
              <a:rPr b="1" lang="en">
                <a:latin typeface="Courier New"/>
                <a:ea typeface="Courier New"/>
                <a:cs typeface="Courier New"/>
                <a:sym typeface="Courier New"/>
              </a:rPr>
              <a:t>$47.31</a:t>
            </a:r>
            <a:endParaRPr b="1">
              <a:latin typeface="Courier New"/>
              <a:ea typeface="Courier New"/>
              <a:cs typeface="Courier New"/>
              <a:sym typeface="Courier New"/>
            </a:endParaRPr>
          </a:p>
        </p:txBody>
      </p:sp>
      <p:pic>
        <p:nvPicPr>
          <p:cNvPr id="684" name="Google Shape;684;p45"/>
          <p:cNvPicPr preferRelativeResize="0"/>
          <p:nvPr/>
        </p:nvPicPr>
        <p:blipFill rotWithShape="1">
          <a:blip r:embed="rId6">
            <a:alphaModFix/>
          </a:blip>
          <a:srcRect b="52898" l="7168" r="4445" t="10409"/>
          <a:stretch/>
        </p:blipFill>
        <p:spPr>
          <a:xfrm>
            <a:off x="6520826" y="1398863"/>
            <a:ext cx="1507800" cy="393000"/>
          </a:xfrm>
          <a:prstGeom prst="rect">
            <a:avLst/>
          </a:prstGeom>
          <a:noFill/>
          <a:ln>
            <a:noFill/>
          </a:ln>
        </p:spPr>
      </p:pic>
      <p:sp>
        <p:nvSpPr>
          <p:cNvPr id="685" name="Google Shape;685;p45"/>
          <p:cNvSpPr txBox="1"/>
          <p:nvPr/>
        </p:nvSpPr>
        <p:spPr>
          <a:xfrm>
            <a:off x="804900" y="804900"/>
            <a:ext cx="3897000" cy="39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Jeremy</a:t>
            </a:r>
            <a:endParaRPr/>
          </a:p>
          <a:p>
            <a:pPr indent="0" lvl="0" marL="0" rtl="0" algn="l">
              <a:spcBef>
                <a:spcPts val="0"/>
              </a:spcBef>
              <a:spcAft>
                <a:spcPts val="0"/>
              </a:spcAft>
              <a:buNone/>
            </a:pPr>
            <a:r>
              <a:rPr lang="en"/>
              <a:t>AWS is a must and give James access</a:t>
            </a:r>
            <a:endParaRPr/>
          </a:p>
          <a:p>
            <a:pPr indent="0" lvl="0" marL="0" rtl="0" algn="l">
              <a:spcBef>
                <a:spcPts val="0"/>
              </a:spcBef>
              <a:spcAft>
                <a:spcPts val="0"/>
              </a:spcAft>
              <a:buNone/>
            </a:pPr>
            <a:r>
              <a:rPr lang="en"/>
              <a:t>Talk to Andy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James </a:t>
            </a:r>
            <a:endParaRPr/>
          </a:p>
          <a:p>
            <a:pPr indent="0" lvl="0" marL="0" rtl="0" algn="l">
              <a:spcBef>
                <a:spcPts val="0"/>
              </a:spcBef>
              <a:spcAft>
                <a:spcPts val="0"/>
              </a:spcAft>
              <a:buNone/>
            </a:pPr>
            <a:r>
              <a:rPr lang="en"/>
              <a:t>Review APIs and let jeremy know which req</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Domain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Paypal button placement:</a:t>
            </a:r>
            <a:endParaRPr/>
          </a:p>
          <a:p>
            <a:pPr indent="0" lvl="0" marL="0" rtl="0" algn="l">
              <a:spcBef>
                <a:spcPts val="0"/>
              </a:spcBef>
              <a:spcAft>
                <a:spcPts val="0"/>
              </a:spcAft>
              <a:buNone/>
            </a:pPr>
            <a:r>
              <a:rPr lang="en" sz="1100" u="sng">
                <a:solidFill>
                  <a:schemeClr val="hlink"/>
                </a:solidFill>
                <a:hlinkClick r:id="rId7"/>
              </a:rPr>
              <a:t>https://developer.paypal.com/docs/checkout/best-practices/feature-paypal/#examples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9" name="Shape 689"/>
        <p:cNvGrpSpPr/>
        <p:nvPr/>
      </p:nvGrpSpPr>
      <p:grpSpPr>
        <a:xfrm>
          <a:off x="0" y="0"/>
          <a:ext cx="0" cy="0"/>
          <a:chOff x="0" y="0"/>
          <a:chExt cx="0" cy="0"/>
        </a:xfrm>
      </p:grpSpPr>
      <p:sp>
        <p:nvSpPr>
          <p:cNvPr id="690" name="Google Shape;690;p46"/>
          <p:cNvSpPr txBox="1"/>
          <p:nvPr/>
        </p:nvSpPr>
        <p:spPr>
          <a:xfrm>
            <a:off x="916725" y="275475"/>
            <a:ext cx="7444500" cy="56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latin typeface="Oxygen"/>
                <a:ea typeface="Oxygen"/>
                <a:cs typeface="Oxygen"/>
                <a:sym typeface="Oxygen"/>
              </a:rPr>
              <a:t>System Map for QR Payments in Retail</a:t>
            </a:r>
            <a:endParaRPr sz="2400">
              <a:latin typeface="Oxygen Light"/>
              <a:ea typeface="Oxygen Light"/>
              <a:cs typeface="Oxygen Light"/>
              <a:sym typeface="Oxygen Light"/>
            </a:endParaRPr>
          </a:p>
        </p:txBody>
      </p:sp>
      <p:sp>
        <p:nvSpPr>
          <p:cNvPr id="691" name="Google Shape;691;p46"/>
          <p:cNvSpPr txBox="1"/>
          <p:nvPr/>
        </p:nvSpPr>
        <p:spPr>
          <a:xfrm rot="-5400000">
            <a:off x="-850" y="1820275"/>
            <a:ext cx="927000" cy="234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latin typeface="Oxygen"/>
                <a:ea typeface="Oxygen"/>
                <a:cs typeface="Oxygen"/>
                <a:sym typeface="Oxygen"/>
              </a:rPr>
              <a:t>Vendor</a:t>
            </a:r>
            <a:endParaRPr>
              <a:latin typeface="Oxygen Light"/>
              <a:ea typeface="Oxygen Light"/>
              <a:cs typeface="Oxygen Light"/>
              <a:sym typeface="Oxygen Light"/>
            </a:endParaRPr>
          </a:p>
        </p:txBody>
      </p:sp>
      <p:sp>
        <p:nvSpPr>
          <p:cNvPr id="692" name="Google Shape;692;p46"/>
          <p:cNvSpPr txBox="1"/>
          <p:nvPr/>
        </p:nvSpPr>
        <p:spPr>
          <a:xfrm rot="-5400000">
            <a:off x="-850" y="3550400"/>
            <a:ext cx="927000" cy="234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latin typeface="Oxygen"/>
                <a:ea typeface="Oxygen"/>
                <a:cs typeface="Oxygen"/>
                <a:sym typeface="Oxygen"/>
              </a:rPr>
              <a:t>Customer</a:t>
            </a:r>
            <a:endParaRPr>
              <a:latin typeface="Oxygen Light"/>
              <a:ea typeface="Oxygen Light"/>
              <a:cs typeface="Oxygen Light"/>
              <a:sym typeface="Oxygen Light"/>
            </a:endParaRPr>
          </a:p>
        </p:txBody>
      </p:sp>
      <p:cxnSp>
        <p:nvCxnSpPr>
          <p:cNvPr id="693" name="Google Shape;693;p46"/>
          <p:cNvCxnSpPr/>
          <p:nvPr/>
        </p:nvCxnSpPr>
        <p:spPr>
          <a:xfrm>
            <a:off x="798525" y="1186550"/>
            <a:ext cx="0" cy="3476100"/>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46"/>
          <p:cNvCxnSpPr/>
          <p:nvPr/>
        </p:nvCxnSpPr>
        <p:spPr>
          <a:xfrm rot="10800000">
            <a:off x="345175" y="2861500"/>
            <a:ext cx="7945500" cy="0"/>
          </a:xfrm>
          <a:prstGeom prst="straightConnector1">
            <a:avLst/>
          </a:prstGeom>
          <a:noFill/>
          <a:ln cap="flat" cmpd="sng" w="9525">
            <a:solidFill>
              <a:schemeClr val="dk2"/>
            </a:solidFill>
            <a:prstDash val="solid"/>
            <a:round/>
            <a:headEnd len="med" w="med" type="none"/>
            <a:tailEnd len="med" w="med" type="none"/>
          </a:ln>
        </p:spPr>
      </p:cxnSp>
      <p:sp>
        <p:nvSpPr>
          <p:cNvPr id="695" name="Google Shape;695;p46"/>
          <p:cNvSpPr txBox="1"/>
          <p:nvPr/>
        </p:nvSpPr>
        <p:spPr>
          <a:xfrm>
            <a:off x="1043875" y="2232125"/>
            <a:ext cx="499200" cy="16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POS </a:t>
            </a:r>
            <a:endParaRPr sz="900">
              <a:latin typeface="Oxygen"/>
              <a:ea typeface="Oxygen"/>
              <a:cs typeface="Oxygen"/>
              <a:sym typeface="Oxygen"/>
            </a:endParaRPr>
          </a:p>
        </p:txBody>
      </p:sp>
      <p:pic>
        <p:nvPicPr>
          <p:cNvPr id="696" name="Google Shape;696;p46"/>
          <p:cNvPicPr preferRelativeResize="0"/>
          <p:nvPr/>
        </p:nvPicPr>
        <p:blipFill rotWithShape="1">
          <a:blip r:embed="rId3">
            <a:alphaModFix/>
          </a:blip>
          <a:srcRect b="21399" l="0" r="0" t="5011"/>
          <a:stretch/>
        </p:blipFill>
        <p:spPr>
          <a:xfrm>
            <a:off x="1002951" y="1351288"/>
            <a:ext cx="642049" cy="472500"/>
          </a:xfrm>
          <a:prstGeom prst="rect">
            <a:avLst/>
          </a:prstGeom>
          <a:noFill/>
          <a:ln>
            <a:noFill/>
          </a:ln>
        </p:spPr>
      </p:pic>
      <p:sp>
        <p:nvSpPr>
          <p:cNvPr id="697" name="Google Shape;697;p46"/>
          <p:cNvSpPr txBox="1"/>
          <p:nvPr/>
        </p:nvSpPr>
        <p:spPr>
          <a:xfrm>
            <a:off x="2567975" y="2049700"/>
            <a:ext cx="1066500" cy="6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xygen"/>
                <a:ea typeface="Oxygen"/>
                <a:cs typeface="Oxygen"/>
                <a:sym typeface="Oxygen"/>
              </a:rPr>
              <a:t>Create Unique QR Code</a:t>
            </a:r>
            <a:endParaRPr b="1" sz="900">
              <a:solidFill>
                <a:schemeClr val="dk1"/>
              </a:solidFill>
              <a:latin typeface="Oxygen"/>
              <a:ea typeface="Oxygen"/>
              <a:cs typeface="Oxygen"/>
              <a:sym typeface="Oxygen"/>
            </a:endParaRPr>
          </a:p>
          <a:p>
            <a:pPr indent="0" lvl="0" marL="0" rtl="0" algn="ctr">
              <a:spcBef>
                <a:spcPts val="0"/>
              </a:spcBef>
              <a:spcAft>
                <a:spcPts val="0"/>
              </a:spcAft>
              <a:buClr>
                <a:schemeClr val="dk1"/>
              </a:buClr>
              <a:buSzPts val="1100"/>
              <a:buFont typeface="Arial"/>
              <a:buNone/>
            </a:pPr>
            <a:r>
              <a:rPr lang="en" sz="700">
                <a:solidFill>
                  <a:schemeClr val="dk1"/>
                </a:solidFill>
                <a:latin typeface="Oxygen"/>
                <a:ea typeface="Oxygen"/>
                <a:cs typeface="Oxygen"/>
                <a:sym typeface="Oxygen"/>
              </a:rPr>
              <a:t>Receipt info, Vendor Info and Security Info</a:t>
            </a:r>
            <a:endParaRPr sz="700">
              <a:solidFill>
                <a:schemeClr val="dk1"/>
              </a:solidFill>
              <a:latin typeface="Oxygen"/>
              <a:ea typeface="Oxygen"/>
              <a:cs typeface="Oxygen"/>
              <a:sym typeface="Oxygen"/>
            </a:endParaRPr>
          </a:p>
        </p:txBody>
      </p:sp>
      <p:pic>
        <p:nvPicPr>
          <p:cNvPr id="698" name="Google Shape;698;p46"/>
          <p:cNvPicPr preferRelativeResize="0"/>
          <p:nvPr/>
        </p:nvPicPr>
        <p:blipFill rotWithShape="1">
          <a:blip r:embed="rId4">
            <a:alphaModFix/>
          </a:blip>
          <a:srcRect b="24864" l="4652" r="4297" t="8366"/>
          <a:stretch/>
        </p:blipFill>
        <p:spPr>
          <a:xfrm>
            <a:off x="1875588" y="1382549"/>
            <a:ext cx="499200" cy="366100"/>
          </a:xfrm>
          <a:prstGeom prst="rect">
            <a:avLst/>
          </a:prstGeom>
          <a:noFill/>
          <a:ln>
            <a:noFill/>
          </a:ln>
        </p:spPr>
      </p:pic>
      <p:sp>
        <p:nvSpPr>
          <p:cNvPr id="699" name="Google Shape;699;p46"/>
          <p:cNvSpPr txBox="1"/>
          <p:nvPr/>
        </p:nvSpPr>
        <p:spPr>
          <a:xfrm>
            <a:off x="1788425" y="2232125"/>
            <a:ext cx="673500" cy="251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API from POS</a:t>
            </a:r>
            <a:r>
              <a:rPr b="1" lang="en" sz="900">
                <a:latin typeface="Oxygen"/>
                <a:ea typeface="Oxygen"/>
                <a:cs typeface="Oxygen"/>
                <a:sym typeface="Oxygen"/>
              </a:rPr>
              <a:t> </a:t>
            </a:r>
            <a:endParaRPr sz="900">
              <a:latin typeface="Oxygen"/>
              <a:ea typeface="Oxygen"/>
              <a:cs typeface="Oxygen"/>
              <a:sym typeface="Oxygen"/>
            </a:endParaRPr>
          </a:p>
        </p:txBody>
      </p:sp>
      <p:pic>
        <p:nvPicPr>
          <p:cNvPr id="700" name="Google Shape;700;p46"/>
          <p:cNvPicPr preferRelativeResize="0"/>
          <p:nvPr/>
        </p:nvPicPr>
        <p:blipFill rotWithShape="1">
          <a:blip r:embed="rId5">
            <a:alphaModFix/>
          </a:blip>
          <a:srcRect b="26454" l="8687" r="10569" t="7294"/>
          <a:stretch/>
        </p:blipFill>
        <p:spPr>
          <a:xfrm>
            <a:off x="2894689" y="1371919"/>
            <a:ext cx="413078" cy="431216"/>
          </a:xfrm>
          <a:prstGeom prst="rect">
            <a:avLst/>
          </a:prstGeom>
          <a:noFill/>
          <a:ln>
            <a:noFill/>
          </a:ln>
        </p:spPr>
      </p:pic>
      <p:sp>
        <p:nvSpPr>
          <p:cNvPr id="701" name="Google Shape;701;p46"/>
          <p:cNvSpPr txBox="1"/>
          <p:nvPr/>
        </p:nvSpPr>
        <p:spPr>
          <a:xfrm>
            <a:off x="3740524" y="2232125"/>
            <a:ext cx="450600" cy="31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API to POS</a:t>
            </a:r>
            <a:endParaRPr sz="900">
              <a:latin typeface="Oxygen"/>
              <a:ea typeface="Oxygen"/>
              <a:cs typeface="Oxygen"/>
              <a:sym typeface="Oxygen"/>
            </a:endParaRPr>
          </a:p>
        </p:txBody>
      </p:sp>
      <p:pic>
        <p:nvPicPr>
          <p:cNvPr id="702" name="Google Shape;702;p46"/>
          <p:cNvPicPr preferRelativeResize="0"/>
          <p:nvPr/>
        </p:nvPicPr>
        <p:blipFill rotWithShape="1">
          <a:blip r:embed="rId6">
            <a:alphaModFix/>
          </a:blip>
          <a:srcRect b="19526" l="18794" r="18284" t="8551"/>
          <a:stretch/>
        </p:blipFill>
        <p:spPr>
          <a:xfrm>
            <a:off x="4566783" y="1301657"/>
            <a:ext cx="413075" cy="472181"/>
          </a:xfrm>
          <a:prstGeom prst="rect">
            <a:avLst/>
          </a:prstGeom>
          <a:noFill/>
          <a:ln>
            <a:noFill/>
          </a:ln>
        </p:spPr>
      </p:pic>
      <p:sp>
        <p:nvSpPr>
          <p:cNvPr id="703" name="Google Shape;703;p46"/>
          <p:cNvSpPr txBox="1"/>
          <p:nvPr/>
        </p:nvSpPr>
        <p:spPr>
          <a:xfrm>
            <a:off x="4446501" y="2232125"/>
            <a:ext cx="567000" cy="31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Print Receipt w QR</a:t>
            </a:r>
            <a:endParaRPr sz="900">
              <a:latin typeface="Oxygen"/>
              <a:ea typeface="Oxygen"/>
              <a:cs typeface="Oxygen"/>
              <a:sym typeface="Oxygen"/>
            </a:endParaRPr>
          </a:p>
        </p:txBody>
      </p:sp>
      <p:sp>
        <p:nvSpPr>
          <p:cNvPr id="704" name="Google Shape;704;p46"/>
          <p:cNvSpPr txBox="1"/>
          <p:nvPr/>
        </p:nvSpPr>
        <p:spPr>
          <a:xfrm>
            <a:off x="5150100" y="2232125"/>
            <a:ext cx="642000" cy="31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Deliver Receipt to Customer</a:t>
            </a:r>
            <a:endParaRPr sz="900">
              <a:latin typeface="Oxygen"/>
              <a:ea typeface="Oxygen"/>
              <a:cs typeface="Oxygen"/>
              <a:sym typeface="Oxygen"/>
            </a:endParaRPr>
          </a:p>
        </p:txBody>
      </p:sp>
      <p:pic>
        <p:nvPicPr>
          <p:cNvPr id="705" name="Google Shape;705;p46"/>
          <p:cNvPicPr preferRelativeResize="0"/>
          <p:nvPr/>
        </p:nvPicPr>
        <p:blipFill rotWithShape="1">
          <a:blip r:embed="rId4">
            <a:alphaModFix/>
          </a:blip>
          <a:srcRect b="24864" l="4652" r="4297" t="8366"/>
          <a:stretch/>
        </p:blipFill>
        <p:spPr>
          <a:xfrm>
            <a:off x="3717638" y="1382549"/>
            <a:ext cx="499200" cy="366100"/>
          </a:xfrm>
          <a:prstGeom prst="rect">
            <a:avLst/>
          </a:prstGeom>
          <a:noFill/>
          <a:ln>
            <a:noFill/>
          </a:ln>
        </p:spPr>
      </p:pic>
      <p:pic>
        <p:nvPicPr>
          <p:cNvPr id="706" name="Google Shape;706;p46"/>
          <p:cNvPicPr preferRelativeResize="0"/>
          <p:nvPr/>
        </p:nvPicPr>
        <p:blipFill>
          <a:blip r:embed="rId7">
            <a:alphaModFix/>
          </a:blip>
          <a:stretch>
            <a:fillRect/>
          </a:stretch>
        </p:blipFill>
        <p:spPr>
          <a:xfrm>
            <a:off x="5189475" y="1474218"/>
            <a:ext cx="642050" cy="325964"/>
          </a:xfrm>
          <a:prstGeom prst="rect">
            <a:avLst/>
          </a:prstGeom>
          <a:noFill/>
          <a:ln>
            <a:noFill/>
          </a:ln>
        </p:spPr>
      </p:pic>
      <p:sp>
        <p:nvSpPr>
          <p:cNvPr id="707" name="Google Shape;707;p46"/>
          <p:cNvSpPr/>
          <p:nvPr/>
        </p:nvSpPr>
        <p:spPr>
          <a:xfrm>
            <a:off x="6209425" y="3456550"/>
            <a:ext cx="327300" cy="6876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8">
            <a:alphaModFix/>
          </a:blip>
          <a:srcRect b="13547" l="4877" r="9256" t="0"/>
          <a:stretch/>
        </p:blipFill>
        <p:spPr>
          <a:xfrm>
            <a:off x="6255613" y="3682093"/>
            <a:ext cx="234901" cy="236514"/>
          </a:xfrm>
          <a:prstGeom prst="rect">
            <a:avLst/>
          </a:prstGeom>
          <a:noFill/>
          <a:ln>
            <a:noFill/>
          </a:ln>
        </p:spPr>
      </p:pic>
      <p:sp>
        <p:nvSpPr>
          <p:cNvPr id="709" name="Google Shape;709;p46"/>
          <p:cNvSpPr/>
          <p:nvPr/>
        </p:nvSpPr>
        <p:spPr>
          <a:xfrm>
            <a:off x="6246475" y="3501100"/>
            <a:ext cx="253200" cy="96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a:off x="6940163" y="3456550"/>
            <a:ext cx="327300" cy="6876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7006413" y="3591681"/>
            <a:ext cx="192300" cy="37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7028063" y="3652731"/>
            <a:ext cx="151500" cy="1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7028063" y="3676461"/>
            <a:ext cx="151500" cy="1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a:off x="6976013" y="3704763"/>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7063707" y="3704763"/>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7151401" y="3704763"/>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7028063" y="3795129"/>
            <a:ext cx="151500" cy="37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6977213" y="3874825"/>
            <a:ext cx="253200" cy="63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a:off x="6977213" y="3947425"/>
            <a:ext cx="253200" cy="63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6977213" y="4020025"/>
            <a:ext cx="253200" cy="63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a:off x="7717100" y="3456550"/>
            <a:ext cx="327300" cy="6876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a:off x="7783350" y="3567450"/>
            <a:ext cx="192300" cy="37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7805000" y="3628500"/>
            <a:ext cx="151500" cy="1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7805000" y="3652230"/>
            <a:ext cx="151500" cy="1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7752950" y="3713300"/>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a:off x="7840644" y="3713300"/>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7928339" y="3713300"/>
            <a:ext cx="77700" cy="630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7805000" y="3803666"/>
            <a:ext cx="151500" cy="37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46"/>
          <p:cNvPicPr preferRelativeResize="0"/>
          <p:nvPr/>
        </p:nvPicPr>
        <p:blipFill rotWithShape="1">
          <a:blip r:embed="rId9">
            <a:alphaModFix/>
          </a:blip>
          <a:srcRect b="25480" l="18094" r="18813" t="11527"/>
          <a:stretch/>
        </p:blipFill>
        <p:spPr>
          <a:xfrm>
            <a:off x="7783346" y="3898897"/>
            <a:ext cx="192301" cy="192012"/>
          </a:xfrm>
          <a:prstGeom prst="rect">
            <a:avLst/>
          </a:prstGeom>
          <a:noFill/>
          <a:ln>
            <a:noFill/>
          </a:ln>
        </p:spPr>
      </p:pic>
      <p:sp>
        <p:nvSpPr>
          <p:cNvPr id="730" name="Google Shape;730;p46"/>
          <p:cNvSpPr/>
          <p:nvPr/>
        </p:nvSpPr>
        <p:spPr>
          <a:xfrm>
            <a:off x="7631150" y="1423900"/>
            <a:ext cx="499200" cy="327300"/>
          </a:xfrm>
          <a:prstGeom prst="roundRect">
            <a:avLst>
              <a:gd fmla="val 12923" name="adj"/>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46"/>
          <p:cNvPicPr preferRelativeResize="0"/>
          <p:nvPr/>
        </p:nvPicPr>
        <p:blipFill rotWithShape="1">
          <a:blip r:embed="rId9">
            <a:alphaModFix/>
          </a:blip>
          <a:srcRect b="25480" l="18094" r="18813" t="11527"/>
          <a:stretch/>
        </p:blipFill>
        <p:spPr>
          <a:xfrm>
            <a:off x="7784596" y="1491522"/>
            <a:ext cx="192301" cy="192012"/>
          </a:xfrm>
          <a:prstGeom prst="rect">
            <a:avLst/>
          </a:prstGeom>
          <a:noFill/>
          <a:ln>
            <a:noFill/>
          </a:ln>
        </p:spPr>
      </p:pic>
      <p:sp>
        <p:nvSpPr>
          <p:cNvPr id="732" name="Google Shape;732;p46"/>
          <p:cNvSpPr txBox="1"/>
          <p:nvPr/>
        </p:nvSpPr>
        <p:spPr>
          <a:xfrm>
            <a:off x="7515200" y="2232125"/>
            <a:ext cx="731100" cy="16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POS Confirmation</a:t>
            </a:r>
            <a:r>
              <a:rPr b="1" lang="en" sz="900">
                <a:latin typeface="Oxygen"/>
                <a:ea typeface="Oxygen"/>
                <a:cs typeface="Oxygen"/>
                <a:sym typeface="Oxygen"/>
              </a:rPr>
              <a:t> </a:t>
            </a:r>
            <a:endParaRPr sz="900">
              <a:latin typeface="Oxygen"/>
              <a:ea typeface="Oxygen"/>
              <a:cs typeface="Oxygen"/>
              <a:sym typeface="Oxygen"/>
            </a:endParaRPr>
          </a:p>
        </p:txBody>
      </p:sp>
      <p:sp>
        <p:nvSpPr>
          <p:cNvPr id="733" name="Google Shape;733;p46"/>
          <p:cNvSpPr txBox="1"/>
          <p:nvPr/>
        </p:nvSpPr>
        <p:spPr>
          <a:xfrm>
            <a:off x="7515200" y="4323475"/>
            <a:ext cx="731100" cy="16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Web Confirmation</a:t>
            </a:r>
            <a:endParaRPr sz="900">
              <a:latin typeface="Oxygen"/>
              <a:ea typeface="Oxygen"/>
              <a:cs typeface="Oxygen"/>
              <a:sym typeface="Oxygen"/>
            </a:endParaRPr>
          </a:p>
        </p:txBody>
      </p:sp>
      <p:sp>
        <p:nvSpPr>
          <p:cNvPr id="734" name="Google Shape;734;p46"/>
          <p:cNvSpPr/>
          <p:nvPr/>
        </p:nvSpPr>
        <p:spPr>
          <a:xfrm>
            <a:off x="6978950" y="3492350"/>
            <a:ext cx="253200" cy="378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7752900" y="3492350"/>
            <a:ext cx="253200" cy="378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txBox="1"/>
          <p:nvPr/>
        </p:nvSpPr>
        <p:spPr>
          <a:xfrm>
            <a:off x="6706275" y="4323475"/>
            <a:ext cx="731100" cy="16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Web Checkout</a:t>
            </a:r>
            <a:endParaRPr sz="900">
              <a:latin typeface="Oxygen"/>
              <a:ea typeface="Oxygen"/>
              <a:cs typeface="Oxygen"/>
              <a:sym typeface="Oxygen"/>
            </a:endParaRPr>
          </a:p>
        </p:txBody>
      </p:sp>
      <p:sp>
        <p:nvSpPr>
          <p:cNvPr id="737" name="Google Shape;737;p46"/>
          <p:cNvSpPr txBox="1"/>
          <p:nvPr/>
        </p:nvSpPr>
        <p:spPr>
          <a:xfrm>
            <a:off x="6007525" y="4323475"/>
            <a:ext cx="731100" cy="16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Oxygen"/>
                <a:ea typeface="Oxygen"/>
                <a:cs typeface="Oxygen"/>
                <a:sym typeface="Oxygen"/>
              </a:rPr>
              <a:t>Scan QR</a:t>
            </a:r>
            <a:endParaRPr sz="900">
              <a:latin typeface="Oxygen"/>
              <a:ea typeface="Oxygen"/>
              <a:cs typeface="Oxygen"/>
              <a:sym typeface="Oxyge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1" name="Shape 741"/>
        <p:cNvGrpSpPr/>
        <p:nvPr/>
      </p:nvGrpSpPr>
      <p:grpSpPr>
        <a:xfrm>
          <a:off x="0" y="0"/>
          <a:ext cx="0" cy="0"/>
          <a:chOff x="0" y="0"/>
          <a:chExt cx="0" cy="0"/>
        </a:xfrm>
      </p:grpSpPr>
      <p:sp>
        <p:nvSpPr>
          <p:cNvPr id="742" name="Google Shape;742;p47"/>
          <p:cNvSpPr txBox="1"/>
          <p:nvPr/>
        </p:nvSpPr>
        <p:spPr>
          <a:xfrm>
            <a:off x="4314450" y="768675"/>
            <a:ext cx="4149000" cy="59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latin typeface="Oxygen"/>
                <a:ea typeface="Oxygen"/>
                <a:cs typeface="Oxygen"/>
                <a:sym typeface="Oxygen"/>
              </a:rPr>
              <a:t>Pilot Assumptions</a:t>
            </a:r>
            <a:endParaRPr b="1" sz="2400">
              <a:latin typeface="Oxygen"/>
              <a:ea typeface="Oxygen"/>
              <a:cs typeface="Oxygen"/>
              <a:sym typeface="Oxygen"/>
            </a:endParaRPr>
          </a:p>
        </p:txBody>
      </p:sp>
      <p:sp>
        <p:nvSpPr>
          <p:cNvPr id="743" name="Google Shape;743;p47"/>
          <p:cNvSpPr txBox="1"/>
          <p:nvPr/>
        </p:nvSpPr>
        <p:spPr>
          <a:xfrm>
            <a:off x="4314450" y="1683850"/>
            <a:ext cx="4432800" cy="2317500"/>
          </a:xfrm>
          <a:prstGeom prst="rect">
            <a:avLst/>
          </a:prstGeom>
          <a:noFill/>
          <a:ln>
            <a:noFill/>
          </a:ln>
        </p:spPr>
        <p:txBody>
          <a:bodyPr anchorCtr="0" anchor="t" bIns="0" lIns="0" spcFirstLastPara="1" rIns="0" wrap="square" tIns="0">
            <a:noAutofit/>
          </a:bodyPr>
          <a:lstStyle/>
          <a:p>
            <a:pPr indent="-304800" lvl="0" marL="457200" rtl="0" algn="l">
              <a:lnSpc>
                <a:spcPct val="150000"/>
              </a:lnSpc>
              <a:spcBef>
                <a:spcPts val="0"/>
              </a:spcBef>
              <a:spcAft>
                <a:spcPts val="0"/>
              </a:spcAft>
              <a:buClr>
                <a:schemeClr val="dk1"/>
              </a:buClr>
              <a:buSzPts val="1200"/>
              <a:buFont typeface="Oxygen Light"/>
              <a:buAutoNum type="arabicPeriod"/>
            </a:pPr>
            <a:r>
              <a:rPr lang="en" sz="1200">
                <a:solidFill>
                  <a:schemeClr val="dk1"/>
                </a:solidFill>
                <a:latin typeface="Oxygen Light"/>
                <a:ea typeface="Oxygen Light"/>
                <a:cs typeface="Oxygen Light"/>
                <a:sym typeface="Oxygen Light"/>
              </a:rPr>
              <a:t>273 total bills paid, for ave $50 (based on pilot location)</a:t>
            </a:r>
            <a:endParaRPr sz="1200">
              <a:solidFill>
                <a:schemeClr val="dk1"/>
              </a:solidFill>
              <a:latin typeface="Oxygen Light"/>
              <a:ea typeface="Oxygen Light"/>
              <a:cs typeface="Oxygen Light"/>
              <a:sym typeface="Oxygen Light"/>
            </a:endParaRPr>
          </a:p>
          <a:p>
            <a:pPr indent="-304800" lvl="0" marL="457200" rtl="0" algn="l">
              <a:lnSpc>
                <a:spcPct val="150000"/>
              </a:lnSpc>
              <a:spcBef>
                <a:spcPts val="0"/>
              </a:spcBef>
              <a:spcAft>
                <a:spcPts val="0"/>
              </a:spcAft>
              <a:buClr>
                <a:schemeClr val="dk1"/>
              </a:buClr>
              <a:buSzPts val="1200"/>
              <a:buFont typeface="Oxygen Light"/>
              <a:buAutoNum type="arabicPeriod"/>
            </a:pPr>
            <a:r>
              <a:rPr lang="en" sz="1200">
                <a:solidFill>
                  <a:schemeClr val="dk1"/>
                </a:solidFill>
                <a:latin typeface="Oxygen Light"/>
                <a:ea typeface="Oxygen Light"/>
                <a:cs typeface="Oxygen Light"/>
                <a:sym typeface="Oxygen Light"/>
              </a:rPr>
              <a:t>10% customers paying their bill will scan a QR code on the bill. (trust at restaurant they’ve just eaten at)  </a:t>
            </a:r>
            <a:endParaRPr sz="1200">
              <a:solidFill>
                <a:schemeClr val="dk1"/>
              </a:solidFill>
              <a:latin typeface="Oxygen Light"/>
              <a:ea typeface="Oxygen Light"/>
              <a:cs typeface="Oxygen Light"/>
              <a:sym typeface="Oxygen Light"/>
            </a:endParaRPr>
          </a:p>
          <a:p>
            <a:pPr indent="-304800" lvl="0" marL="457200" rtl="0" algn="l">
              <a:lnSpc>
                <a:spcPct val="150000"/>
              </a:lnSpc>
              <a:spcBef>
                <a:spcPts val="0"/>
              </a:spcBef>
              <a:spcAft>
                <a:spcPts val="0"/>
              </a:spcAft>
              <a:buClr>
                <a:schemeClr val="dk1"/>
              </a:buClr>
              <a:buSzPts val="1200"/>
              <a:buFont typeface="Oxygen Light"/>
              <a:buAutoNum type="arabicPeriod"/>
            </a:pPr>
            <a:r>
              <a:rPr lang="en" sz="1200">
                <a:solidFill>
                  <a:schemeClr val="dk1"/>
                </a:solidFill>
                <a:latin typeface="Oxygen Light"/>
                <a:ea typeface="Oxygen Light"/>
                <a:cs typeface="Oxygen Light"/>
                <a:sym typeface="Oxygen Light"/>
              </a:rPr>
              <a:t>30% of those will complete the transaction</a:t>
            </a:r>
            <a:endParaRPr sz="1200">
              <a:solidFill>
                <a:schemeClr val="dk1"/>
              </a:solidFill>
              <a:latin typeface="Oxygen Light"/>
              <a:ea typeface="Oxygen Light"/>
              <a:cs typeface="Oxygen Light"/>
              <a:sym typeface="Oxygen Light"/>
            </a:endParaRPr>
          </a:p>
          <a:p>
            <a:pPr indent="-304800" lvl="0" marL="457200" rtl="0" algn="l">
              <a:lnSpc>
                <a:spcPct val="150000"/>
              </a:lnSpc>
              <a:spcBef>
                <a:spcPts val="0"/>
              </a:spcBef>
              <a:spcAft>
                <a:spcPts val="0"/>
              </a:spcAft>
              <a:buClr>
                <a:schemeClr val="dk1"/>
              </a:buClr>
              <a:buSzPts val="1200"/>
              <a:buFont typeface="Oxygen Light"/>
              <a:buAutoNum type="arabicPeriod"/>
            </a:pPr>
            <a:r>
              <a:rPr lang="en" sz="1200">
                <a:solidFill>
                  <a:schemeClr val="dk1"/>
                </a:solidFill>
                <a:latin typeface="Oxygen Light"/>
                <a:ea typeface="Oxygen Light"/>
                <a:cs typeface="Oxygen Light"/>
                <a:sym typeface="Oxygen Light"/>
              </a:rPr>
              <a:t>80% of users who complete a transaction will feel that this experience was </a:t>
            </a:r>
            <a:r>
              <a:rPr i="1" lang="en" sz="1200">
                <a:solidFill>
                  <a:schemeClr val="dk1"/>
                </a:solidFill>
                <a:latin typeface="Oxygen Light"/>
                <a:ea typeface="Oxygen Light"/>
                <a:cs typeface="Oxygen Light"/>
                <a:sym typeface="Oxygen Light"/>
              </a:rPr>
              <a:t>more convenient</a:t>
            </a:r>
            <a:r>
              <a:rPr lang="en" sz="1200">
                <a:solidFill>
                  <a:schemeClr val="dk1"/>
                </a:solidFill>
                <a:latin typeface="Oxygen Light"/>
                <a:ea typeface="Oxygen Light"/>
                <a:cs typeface="Oxygen Light"/>
                <a:sym typeface="Oxygen Light"/>
              </a:rPr>
              <a:t> than using a credit card because of a) steps b) wait time, and c) tip math</a:t>
            </a:r>
            <a:endParaRPr sz="1200">
              <a:solidFill>
                <a:schemeClr val="dk1"/>
              </a:solidFill>
              <a:latin typeface="Oxygen Light"/>
              <a:ea typeface="Oxygen Light"/>
              <a:cs typeface="Oxygen Light"/>
              <a:sym typeface="Oxygen Light"/>
            </a:endParaRPr>
          </a:p>
          <a:p>
            <a:pPr indent="-304800" lvl="0" marL="457200" rtl="0" algn="l">
              <a:lnSpc>
                <a:spcPct val="150000"/>
              </a:lnSpc>
              <a:spcBef>
                <a:spcPts val="0"/>
              </a:spcBef>
              <a:spcAft>
                <a:spcPts val="0"/>
              </a:spcAft>
              <a:buClr>
                <a:schemeClr val="dk1"/>
              </a:buClr>
              <a:buSzPts val="1200"/>
              <a:buFont typeface="Oxygen Light"/>
              <a:buAutoNum type="arabicPeriod"/>
            </a:pPr>
            <a:r>
              <a:rPr lang="en" sz="1200">
                <a:solidFill>
                  <a:schemeClr val="dk1"/>
                </a:solidFill>
                <a:latin typeface="Oxygen Light"/>
                <a:ea typeface="Oxygen Light"/>
                <a:cs typeface="Oxygen Light"/>
                <a:sym typeface="Oxygen Light"/>
              </a:rPr>
              <a:t>90% of those users would do it again</a:t>
            </a:r>
            <a:endParaRPr sz="1200">
              <a:solidFill>
                <a:schemeClr val="dk1"/>
              </a:solidFill>
              <a:latin typeface="Oxygen Light"/>
              <a:ea typeface="Oxygen Light"/>
              <a:cs typeface="Oxygen Light"/>
              <a:sym typeface="Oxygen Light"/>
            </a:endParaRPr>
          </a:p>
          <a:p>
            <a:pPr indent="0" lvl="0" marL="0" rtl="0" algn="l">
              <a:lnSpc>
                <a:spcPct val="150000"/>
              </a:lnSpc>
              <a:spcBef>
                <a:spcPts val="0"/>
              </a:spcBef>
              <a:spcAft>
                <a:spcPts val="0"/>
              </a:spcAft>
              <a:buNone/>
            </a:pPr>
            <a:r>
              <a:t/>
            </a:r>
            <a:endParaRPr sz="1200">
              <a:solidFill>
                <a:schemeClr val="dk1"/>
              </a:solidFill>
              <a:latin typeface="Oxygen Light"/>
              <a:ea typeface="Oxygen Light"/>
              <a:cs typeface="Oxygen Light"/>
              <a:sym typeface="Oxygen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7" name="Shape 747"/>
        <p:cNvGrpSpPr/>
        <p:nvPr/>
      </p:nvGrpSpPr>
      <p:grpSpPr>
        <a:xfrm>
          <a:off x="0" y="0"/>
          <a:ext cx="0" cy="0"/>
          <a:chOff x="0" y="0"/>
          <a:chExt cx="0" cy="0"/>
        </a:xfrm>
      </p:grpSpPr>
      <p:pic>
        <p:nvPicPr>
          <p:cNvPr id="748" name="Google Shape;748;p48"/>
          <p:cNvPicPr preferRelativeResize="0"/>
          <p:nvPr/>
        </p:nvPicPr>
        <p:blipFill>
          <a:blip r:embed="rId3">
            <a:alphaModFix/>
          </a:blip>
          <a:stretch>
            <a:fillRect/>
          </a:stretch>
        </p:blipFill>
        <p:spPr>
          <a:xfrm>
            <a:off x="4383500" y="1876658"/>
            <a:ext cx="4477199" cy="1967833"/>
          </a:xfrm>
          <a:prstGeom prst="rect">
            <a:avLst/>
          </a:prstGeom>
          <a:noFill/>
          <a:ln>
            <a:noFill/>
          </a:ln>
        </p:spPr>
      </p:pic>
      <p:sp>
        <p:nvSpPr>
          <p:cNvPr id="749" name="Google Shape;749;p48"/>
          <p:cNvSpPr txBox="1"/>
          <p:nvPr/>
        </p:nvSpPr>
        <p:spPr>
          <a:xfrm>
            <a:off x="4314450" y="772175"/>
            <a:ext cx="4477200" cy="2892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050" u="sng">
                <a:solidFill>
                  <a:schemeClr val="hlink"/>
                </a:solidFill>
                <a:highlight>
                  <a:srgbClr val="FFFFFF"/>
                </a:highlight>
                <a:hlinkClick r:id="rId4"/>
              </a:rPr>
              <a:t>Future of Money - Study</a:t>
            </a:r>
            <a:endParaRPr sz="1200">
              <a:solidFill>
                <a:schemeClr val="dk1"/>
              </a:solidFill>
              <a:latin typeface="Oxygen Light"/>
              <a:ea typeface="Oxygen Light"/>
              <a:cs typeface="Oxygen Light"/>
              <a:sym typeface="Oxygen Light"/>
            </a:endParaRPr>
          </a:p>
        </p:txBody>
      </p:sp>
      <p:sp>
        <p:nvSpPr>
          <p:cNvPr id="750" name="Google Shape;750;p48"/>
          <p:cNvSpPr txBox="1"/>
          <p:nvPr/>
        </p:nvSpPr>
        <p:spPr>
          <a:xfrm>
            <a:off x="4314450" y="345675"/>
            <a:ext cx="41934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latin typeface="Rubik"/>
                <a:ea typeface="Rubik"/>
                <a:cs typeface="Rubik"/>
                <a:sym typeface="Rubik"/>
              </a:rPr>
              <a:t>Demographics</a:t>
            </a:r>
            <a:endParaRPr b="1" sz="2400">
              <a:latin typeface="Rubik"/>
              <a:ea typeface="Rubik"/>
              <a:cs typeface="Rubik"/>
              <a:sym typeface="Rubi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4" name="Shape 754"/>
        <p:cNvGrpSpPr/>
        <p:nvPr/>
      </p:nvGrpSpPr>
      <p:grpSpPr>
        <a:xfrm>
          <a:off x="0" y="0"/>
          <a:ext cx="0" cy="0"/>
          <a:chOff x="0" y="0"/>
          <a:chExt cx="0" cy="0"/>
        </a:xfrm>
      </p:grpSpPr>
      <p:pic>
        <p:nvPicPr>
          <p:cNvPr id="755" name="Google Shape;755;p49"/>
          <p:cNvPicPr preferRelativeResize="0"/>
          <p:nvPr/>
        </p:nvPicPr>
        <p:blipFill rotWithShape="1">
          <a:blip r:embed="rId3">
            <a:alphaModFix/>
          </a:blip>
          <a:srcRect b="0" l="22727" r="29705" t="0"/>
          <a:stretch/>
        </p:blipFill>
        <p:spPr>
          <a:xfrm>
            <a:off x="0" y="0"/>
            <a:ext cx="3669799" cy="5143500"/>
          </a:xfrm>
          <a:prstGeom prst="rect">
            <a:avLst/>
          </a:prstGeom>
          <a:noFill/>
          <a:ln>
            <a:noFill/>
          </a:ln>
        </p:spPr>
      </p:pic>
      <p:pic>
        <p:nvPicPr>
          <p:cNvPr id="756" name="Google Shape;756;p49"/>
          <p:cNvPicPr preferRelativeResize="0"/>
          <p:nvPr/>
        </p:nvPicPr>
        <p:blipFill rotWithShape="1">
          <a:blip r:embed="rId4">
            <a:alphaModFix/>
          </a:blip>
          <a:srcRect b="0" l="18156" r="34276" t="0"/>
          <a:stretch/>
        </p:blipFill>
        <p:spPr>
          <a:xfrm>
            <a:off x="0" y="0"/>
            <a:ext cx="3669799" cy="5143500"/>
          </a:xfrm>
          <a:prstGeom prst="rect">
            <a:avLst/>
          </a:prstGeom>
          <a:noFill/>
          <a:ln>
            <a:noFill/>
          </a:ln>
        </p:spPr>
      </p:pic>
      <p:pic>
        <p:nvPicPr>
          <p:cNvPr id="757" name="Google Shape;757;p49"/>
          <p:cNvPicPr preferRelativeResize="0"/>
          <p:nvPr/>
        </p:nvPicPr>
        <p:blipFill rotWithShape="1">
          <a:blip r:embed="rId5">
            <a:alphaModFix/>
          </a:blip>
          <a:srcRect b="0" l="4870" r="0" t="0"/>
          <a:stretch/>
        </p:blipFill>
        <p:spPr>
          <a:xfrm>
            <a:off x="-1" y="0"/>
            <a:ext cx="3669798" cy="5143501"/>
          </a:xfrm>
          <a:prstGeom prst="rect">
            <a:avLst/>
          </a:prstGeom>
          <a:noFill/>
          <a:ln>
            <a:noFill/>
          </a:ln>
        </p:spPr>
      </p:pic>
      <p:sp>
        <p:nvSpPr>
          <p:cNvPr id="758" name="Google Shape;758;p49"/>
          <p:cNvSpPr txBox="1"/>
          <p:nvPr/>
        </p:nvSpPr>
        <p:spPr>
          <a:xfrm>
            <a:off x="4119875" y="1621025"/>
            <a:ext cx="4731600" cy="120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latin typeface="Oxygen"/>
                <a:ea typeface="Oxygen"/>
                <a:cs typeface="Oxygen"/>
                <a:sym typeface="Oxygen"/>
              </a:rPr>
              <a:t>“WeChat, China’s most popular messaging app, has an in-built QR Code scanner. An estimated </a:t>
            </a:r>
            <a:r>
              <a:rPr lang="en" sz="1200" u="sng">
                <a:solidFill>
                  <a:schemeClr val="hlink"/>
                </a:solidFill>
                <a:latin typeface="Oxygen"/>
                <a:ea typeface="Oxygen"/>
                <a:cs typeface="Oxygen"/>
                <a:sym typeface="Oxygen"/>
                <a:hlinkClick r:id="rId6"/>
              </a:rPr>
              <a:t>half a billion people in China actively use WeChat on their smartphones</a:t>
            </a:r>
            <a:r>
              <a:rPr lang="en" sz="1200">
                <a:latin typeface="Oxygen"/>
                <a:ea typeface="Oxygen"/>
                <a:cs typeface="Oxygen"/>
                <a:sym typeface="Oxygen"/>
              </a:rPr>
              <a:t>...This removes the need to download a dedicated QR Code scanning app - a problem prevalent in the West….Chinese giant </a:t>
            </a:r>
            <a:r>
              <a:rPr lang="en" sz="1200" u="sng">
                <a:solidFill>
                  <a:schemeClr val="hlink"/>
                </a:solidFill>
                <a:latin typeface="Oxygen"/>
                <a:ea typeface="Oxygen"/>
                <a:cs typeface="Oxygen"/>
                <a:sym typeface="Oxygen"/>
                <a:hlinkClick r:id="rId7"/>
              </a:rPr>
              <a:t>Alibaba is also promoting the technology</a:t>
            </a:r>
            <a:r>
              <a:rPr lang="en" sz="1200">
                <a:latin typeface="Oxygen"/>
                <a:ea typeface="Oxygen"/>
                <a:cs typeface="Oxygen"/>
                <a:sym typeface="Oxygen"/>
              </a:rPr>
              <a:t>”</a:t>
            </a:r>
            <a:endParaRPr sz="1200">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t/>
            </a:r>
            <a:endParaRPr sz="1200">
              <a:latin typeface="Oxygen"/>
              <a:ea typeface="Oxygen"/>
              <a:cs typeface="Oxygen"/>
              <a:sym typeface="Oxygen"/>
            </a:endParaRPr>
          </a:p>
        </p:txBody>
      </p:sp>
      <p:sp>
        <p:nvSpPr>
          <p:cNvPr id="759" name="Google Shape;759;p49"/>
          <p:cNvSpPr txBox="1"/>
          <p:nvPr/>
        </p:nvSpPr>
        <p:spPr>
          <a:xfrm>
            <a:off x="4119875" y="525425"/>
            <a:ext cx="4691700" cy="9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QR Code Payments in China</a:t>
            </a:r>
            <a:r>
              <a:rPr b="1" lang="en" sz="3000">
                <a:latin typeface="Rubik"/>
                <a:ea typeface="Rubik"/>
                <a:cs typeface="Rubik"/>
                <a:sym typeface="Rubik"/>
              </a:rPr>
              <a:t> </a:t>
            </a:r>
            <a:r>
              <a:rPr b="1" lang="en" sz="1200" u="sng">
                <a:solidFill>
                  <a:schemeClr val="hlink"/>
                </a:solidFill>
                <a:latin typeface="Rubik"/>
                <a:ea typeface="Rubik"/>
                <a:cs typeface="Rubik"/>
                <a:sym typeface="Rubik"/>
                <a:hlinkClick r:id="rId8"/>
              </a:rPr>
              <a:t>(and Japan)</a:t>
            </a:r>
            <a:endParaRPr b="1" sz="1200">
              <a:latin typeface="Rubik"/>
              <a:ea typeface="Rubik"/>
              <a:cs typeface="Rubik"/>
              <a:sym typeface="Rubik"/>
            </a:endParaRPr>
          </a:p>
        </p:txBody>
      </p:sp>
      <p:sp>
        <p:nvSpPr>
          <p:cNvPr id="760" name="Google Shape;760;p49"/>
          <p:cNvSpPr/>
          <p:nvPr/>
        </p:nvSpPr>
        <p:spPr>
          <a:xfrm>
            <a:off x="0" y="4191050"/>
            <a:ext cx="3669900" cy="952500"/>
          </a:xfrm>
          <a:prstGeom prst="rect">
            <a:avLst/>
          </a:prstGeom>
          <a:solidFill>
            <a:srgbClr val="000000">
              <a:alpha val="66480"/>
            </a:srgbClr>
          </a:solidFill>
          <a:ln>
            <a:noFill/>
          </a:ln>
        </p:spPr>
        <p:txBody>
          <a:bodyPr anchorCtr="0" anchor="ctr" bIns="365750" lIns="365750" spcFirstLastPara="1" rIns="365750" wrap="square" tIns="365750">
            <a:noAutofit/>
          </a:bodyPr>
          <a:lstStyle/>
          <a:p>
            <a:pPr indent="0" lvl="0" marL="0" rtl="0" algn="ctr">
              <a:spcBef>
                <a:spcPts val="0"/>
              </a:spcBef>
              <a:spcAft>
                <a:spcPts val="0"/>
              </a:spcAft>
              <a:buNone/>
            </a:pPr>
            <a:r>
              <a:rPr lang="en" sz="1000">
                <a:solidFill>
                  <a:srgbClr val="CCCCCC"/>
                </a:solidFill>
                <a:latin typeface="Oxygen"/>
                <a:ea typeface="Oxygen"/>
                <a:cs typeface="Oxygen"/>
                <a:sym typeface="Oxygen"/>
              </a:rPr>
              <a:t>Vending machine in China that only accept</a:t>
            </a:r>
            <a:r>
              <a:rPr lang="en" sz="1000">
                <a:solidFill>
                  <a:srgbClr val="CCCCCC"/>
                </a:solidFill>
                <a:latin typeface="Oxygen"/>
                <a:ea typeface="Oxygen"/>
                <a:cs typeface="Oxygen"/>
                <a:sym typeface="Oxygen"/>
              </a:rPr>
              <a:t>s</a:t>
            </a:r>
            <a:r>
              <a:rPr lang="en" sz="1000">
                <a:solidFill>
                  <a:srgbClr val="CCCCCC"/>
                </a:solidFill>
                <a:latin typeface="Oxygen"/>
                <a:ea typeface="Oxygen"/>
                <a:cs typeface="Oxygen"/>
                <a:sym typeface="Oxygen"/>
              </a:rPr>
              <a:t> QR payments - no credit or cash.</a:t>
            </a:r>
            <a:endParaRPr sz="1000">
              <a:solidFill>
                <a:srgbClr val="CCCCCC"/>
              </a:solidFill>
              <a:latin typeface="Oxygen"/>
              <a:ea typeface="Oxygen"/>
              <a:cs typeface="Oxygen"/>
              <a:sym typeface="Oxygen"/>
            </a:endParaRPr>
          </a:p>
        </p:txBody>
      </p:sp>
      <p:pic>
        <p:nvPicPr>
          <p:cNvPr id="761" name="Google Shape;761;p49"/>
          <p:cNvPicPr preferRelativeResize="0"/>
          <p:nvPr/>
        </p:nvPicPr>
        <p:blipFill rotWithShape="1">
          <a:blip r:embed="rId9">
            <a:alphaModFix/>
          </a:blip>
          <a:srcRect b="0" l="38140" r="8523" t="0"/>
          <a:stretch/>
        </p:blipFill>
        <p:spPr>
          <a:xfrm>
            <a:off x="0" y="0"/>
            <a:ext cx="3657600" cy="5143500"/>
          </a:xfrm>
          <a:prstGeom prst="rect">
            <a:avLst/>
          </a:prstGeom>
          <a:noFill/>
          <a:ln>
            <a:noFill/>
          </a:ln>
        </p:spPr>
      </p:pic>
      <p:pic>
        <p:nvPicPr>
          <p:cNvPr id="762" name="Google Shape;762;p49"/>
          <p:cNvPicPr preferRelativeResize="0"/>
          <p:nvPr/>
        </p:nvPicPr>
        <p:blipFill rotWithShape="1">
          <a:blip r:embed="rId10">
            <a:alphaModFix/>
          </a:blip>
          <a:srcRect b="13419" l="0" r="0" t="27849"/>
          <a:stretch/>
        </p:blipFill>
        <p:spPr>
          <a:xfrm>
            <a:off x="4119875" y="2828825"/>
            <a:ext cx="2815700" cy="2039203"/>
          </a:xfrm>
          <a:prstGeom prst="rect">
            <a:avLst/>
          </a:prstGeom>
          <a:noFill/>
          <a:ln>
            <a:noFill/>
          </a:ln>
        </p:spPr>
      </p:pic>
      <p:sp>
        <p:nvSpPr>
          <p:cNvPr id="763" name="Google Shape;763;p49"/>
          <p:cNvSpPr txBox="1"/>
          <p:nvPr/>
        </p:nvSpPr>
        <p:spPr>
          <a:xfrm>
            <a:off x="6981200" y="2874450"/>
            <a:ext cx="1991700" cy="120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xygen"/>
                <a:ea typeface="Oxygen"/>
                <a:cs typeface="Oxygen"/>
                <a:sym typeface="Oxygen"/>
              </a:rPr>
              <a:t>In 2017, $15.4 trillion in mobile payments were processed, 54% by Alipay, and 39% by Tencent’s WeChat Pay. </a:t>
            </a:r>
            <a:r>
              <a:rPr lang="en" sz="1200" u="sng">
                <a:solidFill>
                  <a:schemeClr val="hlink"/>
                </a:solidFill>
                <a:latin typeface="Oxygen"/>
                <a:ea typeface="Oxygen"/>
                <a:cs typeface="Oxygen"/>
                <a:sym typeface="Oxygen"/>
                <a:hlinkClick r:id="rId11"/>
              </a:rPr>
              <a:t>BankInnovations.net</a:t>
            </a:r>
            <a:endParaRPr sz="1200">
              <a:solidFill>
                <a:schemeClr val="dk1"/>
              </a:solidFill>
              <a:latin typeface="Oxygen"/>
              <a:ea typeface="Oxygen"/>
              <a:cs typeface="Oxygen"/>
              <a:sym typeface="Oxygen"/>
            </a:endParaRPr>
          </a:p>
        </p:txBody>
      </p:sp>
      <p:pic>
        <p:nvPicPr>
          <p:cNvPr id="764" name="Google Shape;764;p49"/>
          <p:cNvPicPr preferRelativeResize="0"/>
          <p:nvPr/>
        </p:nvPicPr>
        <p:blipFill>
          <a:blip r:embed="rId12">
            <a:alphaModFix amt="52000"/>
          </a:blip>
          <a:stretch>
            <a:fillRect/>
          </a:stretch>
        </p:blipFill>
        <p:spPr>
          <a:xfrm>
            <a:off x="7775678" y="4739802"/>
            <a:ext cx="1216152" cy="257972"/>
          </a:xfrm>
          <a:prstGeom prst="rect">
            <a:avLst/>
          </a:prstGeom>
          <a:noFill/>
          <a:ln>
            <a:noFill/>
          </a:ln>
        </p:spPr>
      </p:pic>
      <p:sp>
        <p:nvSpPr>
          <p:cNvPr id="765" name="Google Shape;765;p49"/>
          <p:cNvSpPr txBox="1"/>
          <p:nvPr/>
        </p:nvSpPr>
        <p:spPr>
          <a:xfrm>
            <a:off x="8811575" y="2103375"/>
            <a:ext cx="4731600" cy="10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Georgia"/>
                <a:ea typeface="Georgia"/>
                <a:cs typeface="Georgia"/>
                <a:sym typeface="Georgia"/>
              </a:rPr>
              <a:t>Mobile payment must become widespread in order to attract Chinese tourists</a:t>
            </a:r>
            <a:endParaRPr sz="18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100" u="sng">
                <a:solidFill>
                  <a:schemeClr val="hlink"/>
                </a:solidFill>
                <a:hlinkClick r:id="rId13"/>
              </a:rPr>
              <a:t>https://www.linkedin.com/pulse/qr-code-payments-chinese-revolution-annie-guo/</a:t>
            </a:r>
            <a:endParaRPr sz="18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9" name="Shape 769"/>
        <p:cNvGrpSpPr/>
        <p:nvPr/>
      </p:nvGrpSpPr>
      <p:grpSpPr>
        <a:xfrm>
          <a:off x="0" y="0"/>
          <a:ext cx="0" cy="0"/>
          <a:chOff x="0" y="0"/>
          <a:chExt cx="0" cy="0"/>
        </a:xfrm>
      </p:grpSpPr>
      <p:pic>
        <p:nvPicPr>
          <p:cNvPr id="770" name="Google Shape;770;p50"/>
          <p:cNvPicPr preferRelativeResize="0"/>
          <p:nvPr/>
        </p:nvPicPr>
        <p:blipFill>
          <a:blip r:embed="rId3">
            <a:alphaModFix/>
          </a:blip>
          <a:stretch>
            <a:fillRect/>
          </a:stretch>
        </p:blipFill>
        <p:spPr>
          <a:xfrm>
            <a:off x="5006381" y="0"/>
            <a:ext cx="4171038" cy="5143500"/>
          </a:xfrm>
          <a:prstGeom prst="rect">
            <a:avLst/>
          </a:prstGeom>
          <a:noFill/>
          <a:ln>
            <a:noFill/>
          </a:ln>
        </p:spPr>
      </p:pic>
      <p:pic>
        <p:nvPicPr>
          <p:cNvPr id="771" name="Google Shape;771;p50"/>
          <p:cNvPicPr preferRelativeResize="0"/>
          <p:nvPr/>
        </p:nvPicPr>
        <p:blipFill rotWithShape="1">
          <a:blip r:embed="rId4">
            <a:alphaModFix/>
          </a:blip>
          <a:srcRect b="0" l="22727" r="29705" t="0"/>
          <a:stretch/>
        </p:blipFill>
        <p:spPr>
          <a:xfrm>
            <a:off x="0" y="0"/>
            <a:ext cx="3669799" cy="5143500"/>
          </a:xfrm>
          <a:prstGeom prst="rect">
            <a:avLst/>
          </a:prstGeom>
          <a:noFill/>
          <a:ln>
            <a:noFill/>
          </a:ln>
        </p:spPr>
      </p:pic>
      <p:pic>
        <p:nvPicPr>
          <p:cNvPr id="772" name="Google Shape;772;p50"/>
          <p:cNvPicPr preferRelativeResize="0"/>
          <p:nvPr/>
        </p:nvPicPr>
        <p:blipFill rotWithShape="1">
          <a:blip r:embed="rId5">
            <a:alphaModFix/>
          </a:blip>
          <a:srcRect b="0" l="18156" r="34276" t="0"/>
          <a:stretch/>
        </p:blipFill>
        <p:spPr>
          <a:xfrm>
            <a:off x="0" y="0"/>
            <a:ext cx="3669799" cy="5143500"/>
          </a:xfrm>
          <a:prstGeom prst="rect">
            <a:avLst/>
          </a:prstGeom>
          <a:noFill/>
          <a:ln>
            <a:noFill/>
          </a:ln>
        </p:spPr>
      </p:pic>
      <p:pic>
        <p:nvPicPr>
          <p:cNvPr id="773" name="Google Shape;773;p50"/>
          <p:cNvPicPr preferRelativeResize="0"/>
          <p:nvPr/>
        </p:nvPicPr>
        <p:blipFill rotWithShape="1">
          <a:blip r:embed="rId6">
            <a:alphaModFix/>
          </a:blip>
          <a:srcRect b="0" l="4870" r="0" t="0"/>
          <a:stretch/>
        </p:blipFill>
        <p:spPr>
          <a:xfrm>
            <a:off x="-1" y="0"/>
            <a:ext cx="3669798" cy="5143501"/>
          </a:xfrm>
          <a:prstGeom prst="rect">
            <a:avLst/>
          </a:prstGeom>
          <a:noFill/>
          <a:ln>
            <a:noFill/>
          </a:ln>
        </p:spPr>
      </p:pic>
      <p:sp>
        <p:nvSpPr>
          <p:cNvPr id="774" name="Google Shape;774;p50"/>
          <p:cNvSpPr txBox="1"/>
          <p:nvPr/>
        </p:nvSpPr>
        <p:spPr>
          <a:xfrm>
            <a:off x="1026250" y="-380800"/>
            <a:ext cx="4691700" cy="9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By 2021, emarketer projects that 30.8% of users in the US will </a:t>
            </a:r>
            <a:endParaRPr b="1" sz="1200">
              <a:latin typeface="Rubik"/>
              <a:ea typeface="Rubik"/>
              <a:cs typeface="Rubik"/>
              <a:sym typeface="Rubik"/>
            </a:endParaRPr>
          </a:p>
        </p:txBody>
      </p:sp>
      <p:sp>
        <p:nvSpPr>
          <p:cNvPr id="775" name="Google Shape;775;p50"/>
          <p:cNvSpPr/>
          <p:nvPr/>
        </p:nvSpPr>
        <p:spPr>
          <a:xfrm>
            <a:off x="0" y="4191050"/>
            <a:ext cx="3669900" cy="952500"/>
          </a:xfrm>
          <a:prstGeom prst="rect">
            <a:avLst/>
          </a:prstGeom>
          <a:solidFill>
            <a:srgbClr val="000000">
              <a:alpha val="66480"/>
            </a:srgbClr>
          </a:solidFill>
          <a:ln>
            <a:noFill/>
          </a:ln>
        </p:spPr>
        <p:txBody>
          <a:bodyPr anchorCtr="0" anchor="ctr" bIns="365750" lIns="365750" spcFirstLastPara="1" rIns="365750" wrap="square" tIns="365750">
            <a:noAutofit/>
          </a:bodyPr>
          <a:lstStyle/>
          <a:p>
            <a:pPr indent="0" lvl="0" marL="0" rtl="0" algn="ctr">
              <a:spcBef>
                <a:spcPts val="0"/>
              </a:spcBef>
              <a:spcAft>
                <a:spcPts val="0"/>
              </a:spcAft>
              <a:buNone/>
            </a:pPr>
            <a:r>
              <a:rPr lang="en" sz="1000">
                <a:solidFill>
                  <a:srgbClr val="CCCCCC"/>
                </a:solidFill>
                <a:latin typeface="Oxygen"/>
                <a:ea typeface="Oxygen"/>
                <a:cs typeface="Oxygen"/>
                <a:sym typeface="Oxygen"/>
              </a:rPr>
              <a:t>Vending machine in China that only accepts QR payments - no credit or cash.</a:t>
            </a:r>
            <a:endParaRPr sz="1000">
              <a:solidFill>
                <a:srgbClr val="CCCCCC"/>
              </a:solidFill>
              <a:latin typeface="Oxygen"/>
              <a:ea typeface="Oxygen"/>
              <a:cs typeface="Oxygen"/>
              <a:sym typeface="Oxygen"/>
            </a:endParaRPr>
          </a:p>
        </p:txBody>
      </p:sp>
      <p:sp>
        <p:nvSpPr>
          <p:cNvPr id="776" name="Google Shape;776;p50"/>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777" name="Google Shape;777;p50"/>
          <p:cNvPicPr preferRelativeResize="0"/>
          <p:nvPr/>
        </p:nvPicPr>
        <p:blipFill>
          <a:blip r:embed="rId7">
            <a:alphaModFix/>
          </a:blip>
          <a:stretch>
            <a:fillRect/>
          </a:stretch>
        </p:blipFill>
        <p:spPr>
          <a:xfrm>
            <a:off x="7801519" y="4715600"/>
            <a:ext cx="211885" cy="211910"/>
          </a:xfrm>
          <a:prstGeom prst="rect">
            <a:avLst/>
          </a:prstGeom>
          <a:noFill/>
          <a:ln>
            <a:noFill/>
          </a:ln>
        </p:spPr>
      </p:pic>
      <p:sp>
        <p:nvSpPr>
          <p:cNvPr id="778" name="Google Shape;778;p50"/>
          <p:cNvSpPr txBox="1"/>
          <p:nvPr/>
        </p:nvSpPr>
        <p:spPr>
          <a:xfrm>
            <a:off x="3997575" y="4191050"/>
            <a:ext cx="40830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8"/>
              </a:rPr>
              <a:t>https://www.americanbanker.com/news/why-chinas-mobile-payments-revolution-matters-for-us-bankers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1"/>
          <p:cNvSpPr/>
          <p:nvPr/>
        </p:nvSpPr>
        <p:spPr>
          <a:xfrm>
            <a:off x="0" y="8625"/>
            <a:ext cx="3620700" cy="5143500"/>
          </a:xfrm>
          <a:prstGeom prst="rect">
            <a:avLst/>
          </a:prstGeom>
          <a:solidFill>
            <a:srgbClr val="8EA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txBox="1"/>
          <p:nvPr/>
        </p:nvSpPr>
        <p:spPr>
          <a:xfrm>
            <a:off x="4145250" y="466625"/>
            <a:ext cx="4909800" cy="1128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Starbucks QR payment requires POS</a:t>
            </a:r>
            <a:endParaRPr b="1" sz="3000">
              <a:solidFill>
                <a:srgbClr val="434343"/>
              </a:solidFill>
              <a:latin typeface="Rubik"/>
              <a:ea typeface="Rubik"/>
              <a:cs typeface="Rubik"/>
              <a:sym typeface="Rubik"/>
            </a:endParaRPr>
          </a:p>
        </p:txBody>
      </p:sp>
      <p:sp>
        <p:nvSpPr>
          <p:cNvPr id="785" name="Google Shape;785;p51"/>
          <p:cNvSpPr txBox="1"/>
          <p:nvPr/>
        </p:nvSpPr>
        <p:spPr>
          <a:xfrm>
            <a:off x="4145250" y="1665200"/>
            <a:ext cx="4689600" cy="2378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434343"/>
                </a:solidFill>
                <a:latin typeface="Oxygen"/>
                <a:ea typeface="Oxygen"/>
                <a:cs typeface="Oxygen"/>
                <a:sym typeface="Oxygen"/>
              </a:rPr>
              <a:t>QR-code.io leverages the customers’ smartphones as the POS.</a:t>
            </a:r>
            <a:endParaRPr>
              <a:solidFill>
                <a:srgbClr val="434343"/>
              </a:solidFill>
              <a:latin typeface="Oxygen"/>
              <a:ea typeface="Oxygen"/>
              <a:cs typeface="Oxygen"/>
              <a:sym typeface="Oxygen"/>
            </a:endParaRPr>
          </a:p>
        </p:txBody>
      </p:sp>
      <p:pic>
        <p:nvPicPr>
          <p:cNvPr id="786" name="Google Shape;786;p51"/>
          <p:cNvPicPr preferRelativeResize="0"/>
          <p:nvPr/>
        </p:nvPicPr>
        <p:blipFill rotWithShape="1">
          <a:blip r:embed="rId3">
            <a:alphaModFix/>
          </a:blip>
          <a:srcRect b="0" l="0" r="0" t="37402"/>
          <a:stretch/>
        </p:blipFill>
        <p:spPr>
          <a:xfrm>
            <a:off x="75" y="5143500"/>
            <a:ext cx="4475250" cy="2116725"/>
          </a:xfrm>
          <a:prstGeom prst="rect">
            <a:avLst/>
          </a:prstGeom>
          <a:noFill/>
          <a:ln>
            <a:noFill/>
          </a:ln>
        </p:spPr>
      </p:pic>
      <p:pic>
        <p:nvPicPr>
          <p:cNvPr id="787" name="Google Shape;787;p51"/>
          <p:cNvPicPr preferRelativeResize="0"/>
          <p:nvPr/>
        </p:nvPicPr>
        <p:blipFill rotWithShape="1">
          <a:blip r:embed="rId4">
            <a:alphaModFix/>
          </a:blip>
          <a:srcRect b="0" l="13632" r="39408" t="0"/>
          <a:stretch/>
        </p:blipFill>
        <p:spPr>
          <a:xfrm>
            <a:off x="24025" y="8625"/>
            <a:ext cx="3620700" cy="5143500"/>
          </a:xfrm>
          <a:prstGeom prst="rect">
            <a:avLst/>
          </a:prstGeom>
          <a:noFill/>
          <a:ln>
            <a:noFill/>
          </a:ln>
        </p:spPr>
      </p:pic>
      <p:pic>
        <p:nvPicPr>
          <p:cNvPr id="788" name="Google Shape;788;p51"/>
          <p:cNvPicPr preferRelativeResize="0"/>
          <p:nvPr/>
        </p:nvPicPr>
        <p:blipFill>
          <a:blip r:embed="rId5">
            <a:alphaModFix amt="61000"/>
          </a:blip>
          <a:stretch>
            <a:fillRect/>
          </a:stretch>
        </p:blipFill>
        <p:spPr>
          <a:xfrm>
            <a:off x="7775678" y="4663602"/>
            <a:ext cx="1216152" cy="2579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grpSp>
        <p:nvGrpSpPr>
          <p:cNvPr id="107" name="Google Shape;107;p16"/>
          <p:cNvGrpSpPr/>
          <p:nvPr/>
        </p:nvGrpSpPr>
        <p:grpSpPr>
          <a:xfrm>
            <a:off x="4160031" y="2798876"/>
            <a:ext cx="4781102" cy="1976196"/>
            <a:chOff x="4168263" y="2980433"/>
            <a:chExt cx="4311183" cy="1781962"/>
          </a:xfrm>
        </p:grpSpPr>
        <p:grpSp>
          <p:nvGrpSpPr>
            <p:cNvPr id="108" name="Google Shape;108;p16"/>
            <p:cNvGrpSpPr/>
            <p:nvPr/>
          </p:nvGrpSpPr>
          <p:grpSpPr>
            <a:xfrm>
              <a:off x="4168263" y="2980433"/>
              <a:ext cx="4311183" cy="1781962"/>
              <a:chOff x="353438" y="930195"/>
              <a:chExt cx="3703448" cy="1530763"/>
            </a:xfrm>
          </p:grpSpPr>
          <p:pic>
            <p:nvPicPr>
              <p:cNvPr id="109" name="Google Shape;109;p16"/>
              <p:cNvPicPr preferRelativeResize="0"/>
              <p:nvPr/>
            </p:nvPicPr>
            <p:blipFill rotWithShape="1">
              <a:blip r:embed="rId3">
                <a:alphaModFix/>
              </a:blip>
              <a:srcRect b="29027" l="4319" r="5500" t="63639"/>
              <a:stretch/>
            </p:blipFill>
            <p:spPr>
              <a:xfrm>
                <a:off x="353453" y="930195"/>
                <a:ext cx="3703427" cy="1327007"/>
              </a:xfrm>
              <a:prstGeom prst="rect">
                <a:avLst/>
              </a:prstGeom>
              <a:noFill/>
              <a:ln>
                <a:noFill/>
              </a:ln>
            </p:spPr>
          </p:pic>
          <p:sp>
            <p:nvSpPr>
              <p:cNvPr id="110" name="Google Shape;110;p16"/>
              <p:cNvSpPr/>
              <p:nvPr/>
            </p:nvSpPr>
            <p:spPr>
              <a:xfrm>
                <a:off x="526300" y="1011042"/>
                <a:ext cx="3405100" cy="829325"/>
              </a:xfrm>
              <a:custGeom>
                <a:rect b="b" l="l" r="r" t="t"/>
                <a:pathLst>
                  <a:path extrusionOk="0" h="33173" w="136204">
                    <a:moveTo>
                      <a:pt x="0" y="32216"/>
                    </a:moveTo>
                    <a:lnTo>
                      <a:pt x="11484" y="33173"/>
                    </a:lnTo>
                    <a:lnTo>
                      <a:pt x="22648" y="27751"/>
                    </a:lnTo>
                    <a:lnTo>
                      <a:pt x="34769" y="24242"/>
                    </a:lnTo>
                    <a:lnTo>
                      <a:pt x="45295" y="23923"/>
                    </a:lnTo>
                    <a:lnTo>
                      <a:pt x="56459" y="21690"/>
                    </a:lnTo>
                    <a:lnTo>
                      <a:pt x="67943" y="22328"/>
                    </a:lnTo>
                    <a:lnTo>
                      <a:pt x="90909" y="1276"/>
                    </a:lnTo>
                    <a:lnTo>
                      <a:pt x="113556" y="3189"/>
                    </a:lnTo>
                    <a:lnTo>
                      <a:pt x="136204" y="0"/>
                    </a:lnTo>
                  </a:path>
                </a:pathLst>
              </a:custGeom>
              <a:noFill/>
              <a:ln cap="flat" cmpd="sng" w="38100">
                <a:solidFill>
                  <a:srgbClr val="E53872"/>
                </a:solidFill>
                <a:prstDash val="solid"/>
                <a:round/>
                <a:headEnd len="med" w="med" type="oval"/>
                <a:tailEnd len="med" w="med" type="oval"/>
              </a:ln>
            </p:spPr>
          </p:sp>
          <p:sp>
            <p:nvSpPr>
              <p:cNvPr id="111" name="Google Shape;111;p16"/>
              <p:cNvSpPr txBox="1"/>
              <p:nvPr/>
            </p:nvSpPr>
            <p:spPr>
              <a:xfrm>
                <a:off x="390450" y="1904131"/>
                <a:ext cx="407100" cy="16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rgbClr val="E53872"/>
                    </a:solidFill>
                    <a:latin typeface="Rubik Light"/>
                    <a:ea typeface="Rubik Light"/>
                    <a:cs typeface="Rubik Light"/>
                    <a:sym typeface="Rubik Light"/>
                  </a:rPr>
                  <a:t>Index 100</a:t>
                </a:r>
                <a:endParaRPr sz="800">
                  <a:solidFill>
                    <a:srgbClr val="E53872"/>
                  </a:solidFill>
                  <a:latin typeface="Rubik"/>
                  <a:ea typeface="Rubik"/>
                  <a:cs typeface="Rubik"/>
                  <a:sym typeface="Rubik"/>
                </a:endParaRPr>
              </a:p>
            </p:txBody>
          </p:sp>
          <p:sp>
            <p:nvSpPr>
              <p:cNvPr id="112" name="Google Shape;112;p16"/>
              <p:cNvSpPr txBox="1"/>
              <p:nvPr/>
            </p:nvSpPr>
            <p:spPr>
              <a:xfrm>
                <a:off x="3620973" y="1079437"/>
                <a:ext cx="407100" cy="145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rgbClr val="E53872"/>
                    </a:solidFill>
                    <a:latin typeface="Rubik Light"/>
                    <a:ea typeface="Rubik Light"/>
                    <a:cs typeface="Rubik Light"/>
                    <a:sym typeface="Rubik Light"/>
                  </a:rPr>
                  <a:t>Index 186</a:t>
                </a:r>
                <a:endParaRPr sz="800">
                  <a:solidFill>
                    <a:srgbClr val="E53872"/>
                  </a:solidFill>
                  <a:latin typeface="Rubik"/>
                  <a:ea typeface="Rubik"/>
                  <a:cs typeface="Rubik"/>
                  <a:sym typeface="Rubik"/>
                </a:endParaRPr>
              </a:p>
            </p:txBody>
          </p:sp>
          <p:pic>
            <p:nvPicPr>
              <p:cNvPr id="113" name="Google Shape;113;p16"/>
              <p:cNvPicPr preferRelativeResize="0"/>
              <p:nvPr/>
            </p:nvPicPr>
            <p:blipFill rotWithShape="1">
              <a:blip r:embed="rId3">
                <a:alphaModFix/>
              </a:blip>
              <a:srcRect b="18864" l="4319" r="5500" t="71355"/>
              <a:stretch/>
            </p:blipFill>
            <p:spPr>
              <a:xfrm>
                <a:off x="353438" y="2032656"/>
                <a:ext cx="3703448" cy="428302"/>
              </a:xfrm>
              <a:prstGeom prst="rect">
                <a:avLst/>
              </a:prstGeom>
              <a:noFill/>
              <a:ln>
                <a:noFill/>
              </a:ln>
            </p:spPr>
          </p:pic>
        </p:grpSp>
        <p:sp>
          <p:nvSpPr>
            <p:cNvPr id="114" name="Google Shape;114;p16"/>
            <p:cNvSpPr txBox="1"/>
            <p:nvPr/>
          </p:nvSpPr>
          <p:spPr>
            <a:xfrm>
              <a:off x="4168280" y="3086250"/>
              <a:ext cx="2336400" cy="42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rgbClr val="585858"/>
                  </a:solidFill>
                  <a:latin typeface="Rubik Light"/>
                  <a:ea typeface="Rubik Light"/>
                  <a:cs typeface="Rubik Light"/>
                  <a:sym typeface="Rubik Light"/>
                </a:rPr>
                <a:t>Scanned a QR code in the past month</a:t>
              </a:r>
              <a:endParaRPr sz="1100">
                <a:solidFill>
                  <a:srgbClr val="585858"/>
                </a:solidFill>
                <a:latin typeface="Rubik Light"/>
                <a:ea typeface="Rubik Light"/>
                <a:cs typeface="Rubik Light"/>
                <a:sym typeface="Rubik Light"/>
              </a:endParaRPr>
            </a:p>
            <a:p>
              <a:pPr indent="0" lvl="0" marL="0" rtl="0" algn="l">
                <a:spcBef>
                  <a:spcPts val="0"/>
                </a:spcBef>
                <a:spcAft>
                  <a:spcPts val="0"/>
                </a:spcAft>
                <a:buNone/>
              </a:pPr>
              <a:r>
                <a:rPr lang="en" sz="900" u="sng">
                  <a:solidFill>
                    <a:schemeClr val="accent5"/>
                  </a:solidFill>
                  <a:latin typeface="Rubik"/>
                  <a:ea typeface="Rubik"/>
                  <a:cs typeface="Rubik"/>
                  <a:sym typeface="Rubik"/>
                  <a:hlinkClick r:id="rId4">
                    <a:extLst>
                      <a:ext uri="{A12FA001-AC4F-418D-AE19-62706E023703}">
                        <ahyp:hlinkClr val="tx"/>
                      </a:ext>
                    </a:extLst>
                  </a:hlinkClick>
                </a:rPr>
                <a:t>GlobalWebIndex</a:t>
              </a:r>
              <a:r>
                <a:rPr lang="en" sz="900">
                  <a:solidFill>
                    <a:srgbClr val="999999"/>
                  </a:solidFill>
                  <a:latin typeface="Rubik"/>
                  <a:ea typeface="Rubik"/>
                  <a:cs typeface="Rubik"/>
                  <a:sym typeface="Rubik"/>
                </a:rPr>
                <a:t> Q3 2018, North America, 113,932 users aged 16-64 </a:t>
              </a:r>
              <a:endParaRPr sz="900">
                <a:solidFill>
                  <a:schemeClr val="dk1"/>
                </a:solidFill>
              </a:endParaRPr>
            </a:p>
            <a:p>
              <a:pPr indent="0" lvl="0" marL="0" rtl="0" algn="l">
                <a:spcBef>
                  <a:spcPts val="0"/>
                </a:spcBef>
                <a:spcAft>
                  <a:spcPts val="0"/>
                </a:spcAft>
                <a:buNone/>
              </a:pPr>
              <a:r>
                <a:t/>
              </a:r>
              <a:endParaRPr sz="900">
                <a:solidFill>
                  <a:srgbClr val="585858"/>
                </a:solidFill>
                <a:latin typeface="Rubik Light"/>
                <a:ea typeface="Rubik Light"/>
                <a:cs typeface="Rubik Light"/>
                <a:sym typeface="Rubik Light"/>
              </a:endParaRPr>
            </a:p>
          </p:txBody>
        </p:sp>
      </p:grpSp>
      <p:sp>
        <p:nvSpPr>
          <p:cNvPr id="115" name="Google Shape;115;p16"/>
          <p:cNvSpPr/>
          <p:nvPr/>
        </p:nvSpPr>
        <p:spPr>
          <a:xfrm>
            <a:off x="0" y="8625"/>
            <a:ext cx="3657600" cy="5143500"/>
          </a:xfrm>
          <a:prstGeom prst="rect">
            <a:avLst/>
          </a:prstGeom>
          <a:solidFill>
            <a:srgbClr val="8EA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nvSpPr>
        <p:spPr>
          <a:xfrm>
            <a:off x="4168275" y="368475"/>
            <a:ext cx="4035900" cy="95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3000">
                <a:solidFill>
                  <a:srgbClr val="434343"/>
                </a:solidFill>
                <a:latin typeface="Rubik"/>
                <a:ea typeface="Rubik"/>
                <a:cs typeface="Rubik"/>
                <a:sym typeface="Rubik"/>
              </a:rPr>
              <a:t>QR code use in 2019 in the US</a:t>
            </a:r>
            <a:endParaRPr b="1" sz="3000">
              <a:solidFill>
                <a:srgbClr val="434343"/>
              </a:solidFill>
              <a:latin typeface="Rubik"/>
              <a:ea typeface="Rubik"/>
              <a:cs typeface="Rubik"/>
              <a:sym typeface="Rubik"/>
            </a:endParaRPr>
          </a:p>
          <a:p>
            <a:pPr indent="0" lvl="0" marL="0" rtl="0" algn="l">
              <a:spcBef>
                <a:spcPts val="0"/>
              </a:spcBef>
              <a:spcAft>
                <a:spcPts val="0"/>
              </a:spcAft>
              <a:buNone/>
            </a:pPr>
            <a:r>
              <a:t/>
            </a:r>
            <a:endParaRPr b="1" sz="3000">
              <a:solidFill>
                <a:srgbClr val="434343"/>
              </a:solidFill>
              <a:latin typeface="Rubik"/>
              <a:ea typeface="Rubik"/>
              <a:cs typeface="Rubik"/>
              <a:sym typeface="Rubik"/>
            </a:endParaRPr>
          </a:p>
        </p:txBody>
      </p:sp>
      <p:pic>
        <p:nvPicPr>
          <p:cNvPr id="117" name="Google Shape;117;p16"/>
          <p:cNvPicPr preferRelativeResize="0"/>
          <p:nvPr/>
        </p:nvPicPr>
        <p:blipFill rotWithShape="1">
          <a:blip r:embed="rId5">
            <a:alphaModFix/>
          </a:blip>
          <a:srcRect b="13208" l="22433" r="22811" t="2983"/>
          <a:stretch/>
        </p:blipFill>
        <p:spPr>
          <a:xfrm>
            <a:off x="226388" y="147075"/>
            <a:ext cx="1536046" cy="1536064"/>
          </a:xfrm>
          <a:prstGeom prst="rect">
            <a:avLst/>
          </a:prstGeom>
          <a:noFill/>
          <a:ln>
            <a:noFill/>
          </a:ln>
        </p:spPr>
      </p:pic>
      <p:pic>
        <p:nvPicPr>
          <p:cNvPr id="118" name="Google Shape;118;p16"/>
          <p:cNvPicPr preferRelativeResize="0"/>
          <p:nvPr/>
        </p:nvPicPr>
        <p:blipFill rotWithShape="1">
          <a:blip r:embed="rId6">
            <a:alphaModFix/>
          </a:blip>
          <a:srcRect b="-1274" l="4020" r="5227" t="-2320"/>
          <a:stretch/>
        </p:blipFill>
        <p:spPr>
          <a:xfrm>
            <a:off x="226388" y="1824105"/>
            <a:ext cx="1534405" cy="1534422"/>
          </a:xfrm>
          <a:prstGeom prst="rect">
            <a:avLst/>
          </a:prstGeom>
          <a:noFill/>
          <a:ln>
            <a:noFill/>
          </a:ln>
        </p:spPr>
      </p:pic>
      <p:pic>
        <p:nvPicPr>
          <p:cNvPr id="119" name="Google Shape;119;p16"/>
          <p:cNvPicPr preferRelativeResize="0"/>
          <p:nvPr/>
        </p:nvPicPr>
        <p:blipFill rotWithShape="1">
          <a:blip r:embed="rId7">
            <a:alphaModFix/>
          </a:blip>
          <a:srcRect b="2269" l="2809" r="2277" t="1158"/>
          <a:stretch/>
        </p:blipFill>
        <p:spPr>
          <a:xfrm>
            <a:off x="226388" y="3488728"/>
            <a:ext cx="1534404" cy="1534422"/>
          </a:xfrm>
          <a:prstGeom prst="rect">
            <a:avLst/>
          </a:prstGeom>
          <a:noFill/>
          <a:ln>
            <a:noFill/>
          </a:ln>
        </p:spPr>
      </p:pic>
      <p:pic>
        <p:nvPicPr>
          <p:cNvPr id="120" name="Google Shape;120;p16"/>
          <p:cNvPicPr preferRelativeResize="0"/>
          <p:nvPr/>
        </p:nvPicPr>
        <p:blipFill rotWithShape="1">
          <a:blip r:embed="rId8">
            <a:alphaModFix/>
          </a:blip>
          <a:srcRect b="-559" l="6002" r="4807" t="560"/>
          <a:stretch/>
        </p:blipFill>
        <p:spPr>
          <a:xfrm>
            <a:off x="1896795" y="3488727"/>
            <a:ext cx="1534404" cy="1534423"/>
          </a:xfrm>
          <a:prstGeom prst="rect">
            <a:avLst/>
          </a:prstGeom>
          <a:noFill/>
          <a:ln>
            <a:noFill/>
          </a:ln>
        </p:spPr>
      </p:pic>
      <p:sp>
        <p:nvSpPr>
          <p:cNvPr id="121" name="Google Shape;121;p16"/>
          <p:cNvSpPr txBox="1"/>
          <p:nvPr/>
        </p:nvSpPr>
        <p:spPr>
          <a:xfrm>
            <a:off x="8080575" y="48046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122" name="Google Shape;122;p16"/>
          <p:cNvPicPr preferRelativeResize="0"/>
          <p:nvPr/>
        </p:nvPicPr>
        <p:blipFill>
          <a:blip r:embed="rId9">
            <a:alphaModFix/>
          </a:blip>
          <a:stretch>
            <a:fillRect/>
          </a:stretch>
        </p:blipFill>
        <p:spPr>
          <a:xfrm>
            <a:off x="7801519" y="4791800"/>
            <a:ext cx="211885" cy="211910"/>
          </a:xfrm>
          <a:prstGeom prst="rect">
            <a:avLst/>
          </a:prstGeom>
          <a:noFill/>
          <a:ln>
            <a:noFill/>
          </a:ln>
        </p:spPr>
      </p:pic>
      <p:grpSp>
        <p:nvGrpSpPr>
          <p:cNvPr id="123" name="Google Shape;123;p16"/>
          <p:cNvGrpSpPr/>
          <p:nvPr/>
        </p:nvGrpSpPr>
        <p:grpSpPr>
          <a:xfrm>
            <a:off x="1896863" y="1824120"/>
            <a:ext cx="1534348" cy="1534348"/>
            <a:chOff x="1960100" y="1846452"/>
            <a:chExt cx="1508700" cy="1508700"/>
          </a:xfrm>
        </p:grpSpPr>
        <p:sp>
          <p:nvSpPr>
            <p:cNvPr id="124" name="Google Shape;124;p16"/>
            <p:cNvSpPr/>
            <p:nvPr/>
          </p:nvSpPr>
          <p:spPr>
            <a:xfrm>
              <a:off x="1960100" y="1846452"/>
              <a:ext cx="1508700" cy="1508700"/>
            </a:xfrm>
            <a:prstGeom prst="rect">
              <a:avLst/>
            </a:prstGeom>
            <a:solidFill>
              <a:srgbClr val="BBD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6"/>
            <p:cNvPicPr preferRelativeResize="0"/>
            <p:nvPr/>
          </p:nvPicPr>
          <p:blipFill rotWithShape="1">
            <a:blip r:embed="rId10">
              <a:alphaModFix/>
            </a:blip>
            <a:srcRect b="26338" l="16905" r="11701" t="6212"/>
            <a:stretch/>
          </p:blipFill>
          <p:spPr>
            <a:xfrm>
              <a:off x="2128939" y="1867552"/>
              <a:ext cx="1171022" cy="1466500"/>
            </a:xfrm>
            <a:prstGeom prst="rect">
              <a:avLst/>
            </a:prstGeom>
            <a:noFill/>
            <a:ln>
              <a:noFill/>
            </a:ln>
          </p:spPr>
        </p:pic>
      </p:grpSp>
      <p:pic>
        <p:nvPicPr>
          <p:cNvPr id="126" name="Google Shape;126;p16"/>
          <p:cNvPicPr preferRelativeResize="0"/>
          <p:nvPr/>
        </p:nvPicPr>
        <p:blipFill rotWithShape="1">
          <a:blip r:embed="rId11">
            <a:alphaModFix/>
          </a:blip>
          <a:srcRect b="467" l="31179" r="12488" t="0"/>
          <a:stretch/>
        </p:blipFill>
        <p:spPr>
          <a:xfrm>
            <a:off x="1896795" y="147075"/>
            <a:ext cx="1534405" cy="1534421"/>
          </a:xfrm>
          <a:prstGeom prst="rect">
            <a:avLst/>
          </a:prstGeom>
          <a:noFill/>
          <a:ln>
            <a:noFill/>
          </a:ln>
        </p:spPr>
      </p:pic>
      <p:sp>
        <p:nvSpPr>
          <p:cNvPr id="127" name="Google Shape;127;p16"/>
          <p:cNvSpPr txBox="1"/>
          <p:nvPr/>
        </p:nvSpPr>
        <p:spPr>
          <a:xfrm>
            <a:off x="4088025" y="1503100"/>
            <a:ext cx="2388000" cy="118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000">
                <a:latin typeface="Oxygen"/>
                <a:ea typeface="Oxygen"/>
                <a:cs typeface="Oxygen"/>
                <a:sym typeface="Oxygen"/>
              </a:rPr>
              <a:t>QR code usage increases as age decreases</a:t>
            </a:r>
            <a:r>
              <a:rPr lang="en" sz="1000">
                <a:latin typeface="Oxygen"/>
                <a:ea typeface="Oxygen"/>
                <a:cs typeface="Oxygen"/>
                <a:sym typeface="Oxygen"/>
              </a:rPr>
              <a:t>, with use in Snapchat, fb messenger, twitter, pinterest, lime scooter, linkedin, instagram, and spotify.</a:t>
            </a:r>
            <a:endParaRPr sz="1000">
              <a:solidFill>
                <a:schemeClr val="dk1"/>
              </a:solidFill>
              <a:latin typeface="Oxygen"/>
              <a:ea typeface="Oxygen"/>
              <a:cs typeface="Oxygen"/>
              <a:sym typeface="Oxygen"/>
            </a:endParaRPr>
          </a:p>
          <a:p>
            <a:pPr indent="0" lvl="0" marL="0" rtl="0" algn="l">
              <a:lnSpc>
                <a:spcPct val="115000"/>
              </a:lnSpc>
              <a:spcBef>
                <a:spcPts val="0"/>
              </a:spcBef>
              <a:spcAft>
                <a:spcPts val="0"/>
              </a:spcAft>
              <a:buNone/>
            </a:pPr>
            <a:r>
              <a:rPr lang="en" sz="1000" u="sng">
                <a:solidFill>
                  <a:schemeClr val="accent5"/>
                </a:solidFill>
                <a:latin typeface="Oxygen"/>
                <a:ea typeface="Oxygen"/>
                <a:cs typeface="Oxygen"/>
                <a:sym typeface="Oxygen"/>
                <a:hlinkClick r:id="rId12">
                  <a:extLst>
                    <a:ext uri="{A12FA001-AC4F-418D-AE19-62706E023703}">
                      <ahyp:hlinkClr val="tx"/>
                    </a:ext>
                  </a:extLst>
                </a:hlinkClick>
              </a:rPr>
              <a:t>Scanova</a:t>
            </a:r>
            <a:endParaRPr sz="1000">
              <a:latin typeface="Oxygen"/>
              <a:ea typeface="Oxygen"/>
              <a:cs typeface="Oxygen"/>
              <a:sym typeface="Oxygen"/>
            </a:endParaRPr>
          </a:p>
          <a:p>
            <a:pPr indent="0" lvl="0" marL="0" rtl="0" algn="l">
              <a:lnSpc>
                <a:spcPct val="115000"/>
              </a:lnSpc>
              <a:spcBef>
                <a:spcPts val="0"/>
              </a:spcBef>
              <a:spcAft>
                <a:spcPts val="0"/>
              </a:spcAft>
              <a:buNone/>
            </a:pPr>
            <a:r>
              <a:t/>
            </a:r>
            <a:endParaRPr sz="1000">
              <a:latin typeface="Oxygen"/>
              <a:ea typeface="Oxygen"/>
              <a:cs typeface="Oxygen"/>
              <a:sym typeface="Oxygen"/>
            </a:endParaRPr>
          </a:p>
          <a:p>
            <a:pPr indent="0" lvl="0" marL="0" rtl="0" algn="l">
              <a:lnSpc>
                <a:spcPct val="115000"/>
              </a:lnSpc>
              <a:spcBef>
                <a:spcPts val="0"/>
              </a:spcBef>
              <a:spcAft>
                <a:spcPts val="0"/>
              </a:spcAft>
              <a:buNone/>
            </a:pPr>
            <a:r>
              <a:t/>
            </a:r>
            <a:endParaRPr sz="1000">
              <a:latin typeface="Oxygen"/>
              <a:ea typeface="Oxygen"/>
              <a:cs typeface="Oxygen"/>
              <a:sym typeface="Oxygen"/>
            </a:endParaRPr>
          </a:p>
        </p:txBody>
      </p:sp>
      <p:sp>
        <p:nvSpPr>
          <p:cNvPr id="128" name="Google Shape;128;p16"/>
          <p:cNvSpPr txBox="1"/>
          <p:nvPr/>
        </p:nvSpPr>
        <p:spPr>
          <a:xfrm>
            <a:off x="6497575" y="1503100"/>
            <a:ext cx="2388000" cy="118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Oxygen"/>
                <a:ea typeface="Oxygen"/>
                <a:cs typeface="Oxygen"/>
                <a:sym typeface="Oxygen"/>
              </a:rPr>
              <a:t>iOS &amp; Android have native QR scanning</a:t>
            </a:r>
            <a:endParaRPr b="1" sz="1000">
              <a:solidFill>
                <a:schemeClr val="dk1"/>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Oxygen"/>
                <a:ea typeface="Oxygen"/>
                <a:cs typeface="Oxygen"/>
                <a:sym typeface="Oxygen"/>
              </a:rPr>
              <a:t>“In 2017, Apple’s iOS 11 incorporated a native QR code reader built into the camera app....Android phones got QR codes as native OS in early 2019 with the release of Android Pie” - </a:t>
            </a:r>
            <a:r>
              <a:rPr lang="en" sz="1000" u="sng">
                <a:solidFill>
                  <a:schemeClr val="hlink"/>
                </a:solidFill>
                <a:latin typeface="Oxygen"/>
                <a:ea typeface="Oxygen"/>
                <a:cs typeface="Oxygen"/>
                <a:sym typeface="Oxygen"/>
                <a:hlinkClick r:id="rId13"/>
              </a:rPr>
              <a:t>Scanova</a:t>
            </a:r>
            <a:endParaRPr b="1" sz="1000">
              <a:solidFill>
                <a:schemeClr val="dk1"/>
              </a:solidFill>
              <a:latin typeface="Oxygen"/>
              <a:ea typeface="Oxygen"/>
              <a:cs typeface="Oxygen"/>
              <a:sym typeface="Oxygen"/>
            </a:endParaRPr>
          </a:p>
        </p:txBody>
      </p:sp>
      <p:sp>
        <p:nvSpPr>
          <p:cNvPr id="129" name="Google Shape;129;p16"/>
          <p:cNvSpPr txBox="1"/>
          <p:nvPr/>
        </p:nvSpPr>
        <p:spPr>
          <a:xfrm rot="-1629904">
            <a:off x="9331673" y="2891645"/>
            <a:ext cx="2523899" cy="53521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99999"/>
                </a:solidFill>
                <a:latin typeface="Rubik"/>
                <a:ea typeface="Rubik"/>
                <a:cs typeface="Rubik"/>
                <a:sym typeface="Rubik"/>
              </a:rPr>
              <a:t>Need to get numbers, and update to 2020</a:t>
            </a:r>
            <a:endParaRPr b="1">
              <a:solidFill>
                <a:srgbClr val="999999"/>
              </a:solidFill>
              <a:latin typeface="Rubik"/>
              <a:ea typeface="Rubik"/>
              <a:cs typeface="Rubik"/>
              <a:sym typeface="Rubik"/>
            </a:endParaRPr>
          </a:p>
        </p:txBody>
      </p:sp>
      <p:pic>
        <p:nvPicPr>
          <p:cNvPr id="130" name="Google Shape;130;p16"/>
          <p:cNvPicPr preferRelativeResize="0"/>
          <p:nvPr/>
        </p:nvPicPr>
        <p:blipFill rotWithShape="1">
          <a:blip r:embed="rId14">
            <a:alphaModFix/>
          </a:blip>
          <a:srcRect b="1589" l="16696" r="13674" t="29898"/>
          <a:stretch/>
        </p:blipFill>
        <p:spPr>
          <a:xfrm>
            <a:off x="165900" y="3499475"/>
            <a:ext cx="1655401" cy="1511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2" name="Shape 792"/>
        <p:cNvGrpSpPr/>
        <p:nvPr/>
      </p:nvGrpSpPr>
      <p:grpSpPr>
        <a:xfrm>
          <a:off x="0" y="0"/>
          <a:ext cx="0" cy="0"/>
          <a:chOff x="0" y="0"/>
          <a:chExt cx="0" cy="0"/>
        </a:xfrm>
      </p:grpSpPr>
      <p:pic>
        <p:nvPicPr>
          <p:cNvPr id="793" name="Google Shape;793;p52"/>
          <p:cNvPicPr preferRelativeResize="0"/>
          <p:nvPr/>
        </p:nvPicPr>
        <p:blipFill rotWithShape="1">
          <a:blip r:embed="rId3">
            <a:alphaModFix/>
          </a:blip>
          <a:srcRect b="19074" l="25486" r="41507" t="11538"/>
          <a:stretch/>
        </p:blipFill>
        <p:spPr>
          <a:xfrm>
            <a:off x="0" y="-2"/>
            <a:ext cx="3669802" cy="5143501"/>
          </a:xfrm>
          <a:prstGeom prst="rect">
            <a:avLst/>
          </a:prstGeom>
          <a:noFill/>
          <a:ln>
            <a:noFill/>
          </a:ln>
        </p:spPr>
      </p:pic>
      <p:pic>
        <p:nvPicPr>
          <p:cNvPr id="794" name="Google Shape;794;p52"/>
          <p:cNvPicPr preferRelativeResize="0"/>
          <p:nvPr/>
        </p:nvPicPr>
        <p:blipFill rotWithShape="1">
          <a:blip r:embed="rId4">
            <a:alphaModFix/>
          </a:blip>
          <a:srcRect b="0" l="38925" r="10964" t="0"/>
          <a:stretch/>
        </p:blipFill>
        <p:spPr>
          <a:xfrm>
            <a:off x="0" y="0"/>
            <a:ext cx="3866074" cy="5143501"/>
          </a:xfrm>
          <a:prstGeom prst="rect">
            <a:avLst/>
          </a:prstGeom>
          <a:noFill/>
          <a:ln>
            <a:noFill/>
          </a:ln>
        </p:spPr>
      </p:pic>
      <p:pic>
        <p:nvPicPr>
          <p:cNvPr id="795" name="Google Shape;795;p52"/>
          <p:cNvPicPr preferRelativeResize="0"/>
          <p:nvPr/>
        </p:nvPicPr>
        <p:blipFill rotWithShape="1">
          <a:blip r:embed="rId5">
            <a:alphaModFix/>
          </a:blip>
          <a:srcRect b="0" l="36391" r="4038" t="0"/>
          <a:stretch/>
        </p:blipFill>
        <p:spPr>
          <a:xfrm>
            <a:off x="0" y="0"/>
            <a:ext cx="3866076" cy="5143500"/>
          </a:xfrm>
          <a:prstGeom prst="rect">
            <a:avLst/>
          </a:prstGeom>
          <a:noFill/>
          <a:ln>
            <a:noFill/>
          </a:ln>
        </p:spPr>
      </p:pic>
      <p:grpSp>
        <p:nvGrpSpPr>
          <p:cNvPr id="796" name="Google Shape;796;p52"/>
          <p:cNvGrpSpPr/>
          <p:nvPr/>
        </p:nvGrpSpPr>
        <p:grpSpPr>
          <a:xfrm>
            <a:off x="3062181" y="2248732"/>
            <a:ext cx="1200995" cy="2600394"/>
            <a:chOff x="3062181" y="1771745"/>
            <a:chExt cx="1200995" cy="2600394"/>
          </a:xfrm>
        </p:grpSpPr>
        <p:grpSp>
          <p:nvGrpSpPr>
            <p:cNvPr id="797" name="Google Shape;797;p52"/>
            <p:cNvGrpSpPr/>
            <p:nvPr/>
          </p:nvGrpSpPr>
          <p:grpSpPr>
            <a:xfrm>
              <a:off x="3062181" y="1771745"/>
              <a:ext cx="1200995" cy="2600394"/>
              <a:chOff x="499339" y="1815780"/>
              <a:chExt cx="1155136" cy="2501100"/>
            </a:xfrm>
          </p:grpSpPr>
          <p:pic>
            <p:nvPicPr>
              <p:cNvPr id="798" name="Google Shape;798;p52"/>
              <p:cNvPicPr preferRelativeResize="0"/>
              <p:nvPr/>
            </p:nvPicPr>
            <p:blipFill>
              <a:blip r:embed="rId6">
                <a:alphaModFix/>
              </a:blip>
              <a:stretch>
                <a:fillRect/>
              </a:stretch>
            </p:blipFill>
            <p:spPr>
              <a:xfrm>
                <a:off x="499339" y="1815780"/>
                <a:ext cx="1155000" cy="2501100"/>
              </a:xfrm>
              <a:prstGeom prst="roundRect">
                <a:avLst>
                  <a:gd fmla="val 7156" name="adj"/>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799" name="Google Shape;799;p52"/>
              <p:cNvSpPr/>
              <p:nvPr/>
            </p:nvSpPr>
            <p:spPr>
              <a:xfrm>
                <a:off x="499475" y="2105725"/>
                <a:ext cx="1155000" cy="1967700"/>
              </a:xfrm>
              <a:prstGeom prst="rect">
                <a:avLst/>
              </a:prstGeom>
              <a:solidFill>
                <a:srgbClr val="D8E5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0" name="Google Shape;800;p52"/>
              <p:cNvPicPr preferRelativeResize="0"/>
              <p:nvPr/>
            </p:nvPicPr>
            <p:blipFill rotWithShape="1">
              <a:blip r:embed="rId7">
                <a:alphaModFix/>
              </a:blip>
              <a:srcRect b="5734" l="9122" r="8171" t="3389"/>
              <a:stretch/>
            </p:blipFill>
            <p:spPr>
              <a:xfrm>
                <a:off x="572375" y="2124675"/>
                <a:ext cx="1009200" cy="1929809"/>
              </a:xfrm>
              <a:prstGeom prst="rect">
                <a:avLst/>
              </a:prstGeom>
              <a:noFill/>
              <a:ln>
                <a:noFill/>
              </a:ln>
            </p:spPr>
          </p:pic>
        </p:grpSp>
        <p:grpSp>
          <p:nvGrpSpPr>
            <p:cNvPr id="801" name="Google Shape;801;p52"/>
            <p:cNvGrpSpPr/>
            <p:nvPr/>
          </p:nvGrpSpPr>
          <p:grpSpPr>
            <a:xfrm>
              <a:off x="3427049" y="1961194"/>
              <a:ext cx="471248" cy="72682"/>
              <a:chOff x="5316725" y="602075"/>
              <a:chExt cx="776100" cy="119700"/>
            </a:xfrm>
          </p:grpSpPr>
          <p:sp>
            <p:nvSpPr>
              <p:cNvPr id="802" name="Google Shape;802;p52"/>
              <p:cNvSpPr txBox="1"/>
              <p:nvPr/>
            </p:nvSpPr>
            <p:spPr>
              <a:xfrm>
                <a:off x="5316725" y="602075"/>
                <a:ext cx="776100" cy="119700"/>
              </a:xfrm>
              <a:prstGeom prst="rect">
                <a:avLst/>
              </a:prstGeom>
              <a:solidFill>
                <a:srgbClr val="E2E2E2"/>
              </a:solidFill>
              <a:ln>
                <a:noFill/>
              </a:ln>
            </p:spPr>
            <p:txBody>
              <a:bodyPr anchorCtr="0" anchor="t" bIns="0" lIns="0" spcFirstLastPara="1" rIns="0" wrap="square" tIns="0">
                <a:noAutofit/>
              </a:bodyPr>
              <a:lstStyle/>
              <a:p>
                <a:pPr indent="0" lvl="0" marL="0" rtl="0" algn="ctr">
                  <a:spcBef>
                    <a:spcPts val="0"/>
                  </a:spcBef>
                  <a:spcAft>
                    <a:spcPts val="0"/>
                  </a:spcAft>
                  <a:buNone/>
                </a:pPr>
                <a:r>
                  <a:rPr lang="en" sz="400">
                    <a:solidFill>
                      <a:srgbClr val="434343"/>
                    </a:solidFill>
                  </a:rPr>
                  <a:t>qr-code.io</a:t>
                </a:r>
                <a:endParaRPr sz="400">
                  <a:solidFill>
                    <a:srgbClr val="434343"/>
                  </a:solidFill>
                </a:endParaRPr>
              </a:p>
            </p:txBody>
          </p:sp>
          <p:sp>
            <p:nvSpPr>
              <p:cNvPr id="803" name="Google Shape;803;p52"/>
              <p:cNvSpPr/>
              <p:nvPr/>
            </p:nvSpPr>
            <p:spPr>
              <a:xfrm>
                <a:off x="5398925" y="636805"/>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4" name="Google Shape;804;p52"/>
          <p:cNvSpPr/>
          <p:nvPr/>
        </p:nvSpPr>
        <p:spPr>
          <a:xfrm>
            <a:off x="3866075" y="0"/>
            <a:ext cx="1738500" cy="51957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txBox="1"/>
          <p:nvPr/>
        </p:nvSpPr>
        <p:spPr>
          <a:xfrm>
            <a:off x="4145250" y="849675"/>
            <a:ext cx="4352400" cy="40713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SzPts val="1100"/>
              <a:buFont typeface="Arial"/>
              <a:buNone/>
            </a:pPr>
            <a:r>
              <a:rPr b="1" lang="en" sz="1200">
                <a:solidFill>
                  <a:schemeClr val="dk1"/>
                </a:solidFill>
                <a:latin typeface="Oxygen"/>
                <a:ea typeface="Oxygen"/>
                <a:cs typeface="Oxygen"/>
                <a:sym typeface="Oxygen"/>
              </a:rPr>
              <a:t>Restaurant goers + mobile payments</a:t>
            </a:r>
            <a:endParaRPr b="1" sz="1200">
              <a:solidFill>
                <a:schemeClr val="dk1"/>
              </a:solidFill>
              <a:latin typeface="Oxygen"/>
              <a:ea typeface="Oxygen"/>
              <a:cs typeface="Oxygen"/>
              <a:sym typeface="Oxygen"/>
            </a:endParaRPr>
          </a:p>
          <a:p>
            <a:pPr indent="-292100" lvl="0" marL="457200" rtl="0" algn="l">
              <a:lnSpc>
                <a:spcPct val="130000"/>
              </a:lnSpc>
              <a:spcBef>
                <a:spcPts val="0"/>
              </a:spcBef>
              <a:spcAft>
                <a:spcPts val="0"/>
              </a:spcAft>
              <a:buSzPts val="1000"/>
              <a:buFont typeface="Oxygen Light"/>
              <a:buChar char="●"/>
            </a:pPr>
            <a:r>
              <a:rPr lang="en" sz="1000">
                <a:solidFill>
                  <a:schemeClr val="dk1"/>
                </a:solidFill>
                <a:latin typeface="Oxygen Light"/>
                <a:ea typeface="Oxygen Light"/>
                <a:cs typeface="Oxygen Light"/>
                <a:sym typeface="Oxygen Light"/>
              </a:rPr>
              <a:t>73% of diners agree that restaurant technology improves their guest experience. (</a:t>
            </a:r>
            <a:r>
              <a:rPr lang="en" sz="1000" u="sng">
                <a:solidFill>
                  <a:schemeClr val="hlink"/>
                </a:solidFill>
                <a:latin typeface="Oxygen Light"/>
                <a:ea typeface="Oxygen Light"/>
                <a:cs typeface="Oxygen Light"/>
                <a:sym typeface="Oxygen Light"/>
                <a:hlinkClick r:id="rId8"/>
              </a:rPr>
              <a:t>Source</a:t>
            </a:r>
            <a:r>
              <a:rPr lang="en" sz="1000">
                <a:solidFill>
                  <a:schemeClr val="dk1"/>
                </a:solidFill>
                <a:latin typeface="Oxygen Light"/>
                <a:ea typeface="Oxygen Light"/>
                <a:cs typeface="Oxygen Light"/>
                <a:sym typeface="Oxygen Light"/>
              </a:rPr>
              <a:t>)</a:t>
            </a:r>
            <a:endParaRPr sz="1000">
              <a:solidFill>
                <a:schemeClr val="dk1"/>
              </a:solidFill>
              <a:latin typeface="Oxygen Light"/>
              <a:ea typeface="Oxygen Light"/>
              <a:cs typeface="Oxygen Light"/>
              <a:sym typeface="Oxygen Light"/>
            </a:endParaRPr>
          </a:p>
          <a:p>
            <a:pPr indent="-292100" lvl="0" marL="457200" rtl="0" algn="l">
              <a:lnSpc>
                <a:spcPct val="130000"/>
              </a:lnSpc>
              <a:spcBef>
                <a:spcPts val="0"/>
              </a:spcBef>
              <a:spcAft>
                <a:spcPts val="0"/>
              </a:spcAft>
              <a:buSzPts val="1000"/>
              <a:buFont typeface="Oxygen Light"/>
              <a:buChar char="●"/>
            </a:pPr>
            <a:r>
              <a:rPr lang="en" sz="1000">
                <a:solidFill>
                  <a:schemeClr val="dk1"/>
                </a:solidFill>
                <a:latin typeface="Oxygen Light"/>
                <a:ea typeface="Oxygen Light"/>
                <a:cs typeface="Oxygen Light"/>
                <a:sym typeface="Oxygen Light"/>
              </a:rPr>
              <a:t>95% of restaurateurs agree that restaurant technology improves their business efficiency. (</a:t>
            </a:r>
            <a:r>
              <a:rPr lang="en" sz="1000" u="sng">
                <a:solidFill>
                  <a:schemeClr val="hlink"/>
                </a:solidFill>
                <a:latin typeface="Oxygen Light"/>
                <a:ea typeface="Oxygen Light"/>
                <a:cs typeface="Oxygen Light"/>
                <a:sym typeface="Oxygen Light"/>
                <a:hlinkClick r:id="rId9"/>
              </a:rPr>
              <a:t>Source</a:t>
            </a:r>
            <a:r>
              <a:rPr lang="en" sz="1000">
                <a:solidFill>
                  <a:schemeClr val="dk1"/>
                </a:solidFill>
                <a:latin typeface="Oxygen Light"/>
                <a:ea typeface="Oxygen Light"/>
                <a:cs typeface="Oxygen Light"/>
                <a:sym typeface="Oxygen Light"/>
              </a:rPr>
              <a:t>)</a:t>
            </a:r>
            <a:endParaRPr sz="1000">
              <a:solidFill>
                <a:schemeClr val="dk1"/>
              </a:solidFill>
              <a:latin typeface="Oxygen Light"/>
              <a:ea typeface="Oxygen Light"/>
              <a:cs typeface="Oxygen Light"/>
              <a:sym typeface="Oxygen Light"/>
            </a:endParaRPr>
          </a:p>
        </p:txBody>
      </p:sp>
      <p:sp>
        <p:nvSpPr>
          <p:cNvPr id="806" name="Google Shape;806;p52"/>
          <p:cNvSpPr txBox="1"/>
          <p:nvPr/>
        </p:nvSpPr>
        <p:spPr>
          <a:xfrm>
            <a:off x="4145250" y="231225"/>
            <a:ext cx="4912500" cy="49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latin typeface="Oxygen"/>
                <a:ea typeface="Oxygen"/>
                <a:cs typeface="Oxygen"/>
                <a:sym typeface="Oxygen"/>
              </a:rPr>
              <a:t>More stats</a:t>
            </a:r>
            <a:endParaRPr sz="2400">
              <a:latin typeface="Oxygen Light"/>
              <a:ea typeface="Oxygen Light"/>
              <a:cs typeface="Oxygen Light"/>
              <a:sym typeface="Oxygen Light"/>
            </a:endParaRPr>
          </a:p>
        </p:txBody>
      </p:sp>
      <p:pic>
        <p:nvPicPr>
          <p:cNvPr id="807" name="Google Shape;807;p52"/>
          <p:cNvPicPr preferRelativeResize="0"/>
          <p:nvPr/>
        </p:nvPicPr>
        <p:blipFill>
          <a:blip r:embed="rId10">
            <a:alphaModFix/>
          </a:blip>
          <a:stretch>
            <a:fillRect/>
          </a:stretch>
        </p:blipFill>
        <p:spPr>
          <a:xfrm>
            <a:off x="4076175" y="1942000"/>
            <a:ext cx="4490551" cy="30625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1" name="Shape 811"/>
        <p:cNvGrpSpPr/>
        <p:nvPr/>
      </p:nvGrpSpPr>
      <p:grpSpPr>
        <a:xfrm>
          <a:off x="0" y="0"/>
          <a:ext cx="0" cy="0"/>
          <a:chOff x="0" y="0"/>
          <a:chExt cx="0" cy="0"/>
        </a:xfrm>
      </p:grpSpPr>
      <p:pic>
        <p:nvPicPr>
          <p:cNvPr id="812" name="Google Shape;812;p53"/>
          <p:cNvPicPr preferRelativeResize="0"/>
          <p:nvPr/>
        </p:nvPicPr>
        <p:blipFill rotWithShape="1">
          <a:blip r:embed="rId3">
            <a:alphaModFix/>
          </a:blip>
          <a:srcRect b="-1010" l="16594" r="6363" t="13121"/>
          <a:stretch/>
        </p:blipFill>
        <p:spPr>
          <a:xfrm>
            <a:off x="-2" y="8375"/>
            <a:ext cx="3381399" cy="5143501"/>
          </a:xfrm>
          <a:prstGeom prst="rect">
            <a:avLst/>
          </a:prstGeom>
          <a:noFill/>
          <a:ln>
            <a:noFill/>
          </a:ln>
        </p:spPr>
      </p:pic>
      <p:sp>
        <p:nvSpPr>
          <p:cNvPr id="813" name="Google Shape;813;p53"/>
          <p:cNvSpPr txBox="1"/>
          <p:nvPr/>
        </p:nvSpPr>
        <p:spPr>
          <a:xfrm rot="-930798">
            <a:off x="1865037" y="3532717"/>
            <a:ext cx="1021827" cy="23596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Oxygen"/>
                <a:ea typeface="Oxygen"/>
                <a:cs typeface="Oxygen"/>
                <a:sym typeface="Oxygen"/>
              </a:rPr>
              <a:t>No app required</a:t>
            </a:r>
            <a:endParaRPr b="1" sz="800">
              <a:latin typeface="Oxygen"/>
              <a:ea typeface="Oxygen"/>
              <a:cs typeface="Oxygen"/>
              <a:sym typeface="Oxygen"/>
            </a:endParaRPr>
          </a:p>
        </p:txBody>
      </p:sp>
      <p:sp>
        <p:nvSpPr>
          <p:cNvPr id="814" name="Google Shape;814;p53"/>
          <p:cNvSpPr/>
          <p:nvPr/>
        </p:nvSpPr>
        <p:spPr>
          <a:xfrm rot="5400000">
            <a:off x="637850" y="2343000"/>
            <a:ext cx="5148300" cy="462300"/>
          </a:xfrm>
          <a:prstGeom prst="rect">
            <a:avLst/>
          </a:prstGeom>
          <a:gradFill>
            <a:gsLst>
              <a:gs pos="0">
                <a:srgbClr val="FFFFFF"/>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53"/>
          <p:cNvGrpSpPr/>
          <p:nvPr/>
        </p:nvGrpSpPr>
        <p:grpSpPr>
          <a:xfrm>
            <a:off x="6908568" y="308486"/>
            <a:ext cx="1902407" cy="4119185"/>
            <a:chOff x="6844526" y="100700"/>
            <a:chExt cx="2234708" cy="4838700"/>
          </a:xfrm>
        </p:grpSpPr>
        <p:pic>
          <p:nvPicPr>
            <p:cNvPr id="816" name="Google Shape;816;p53"/>
            <p:cNvPicPr preferRelativeResize="0"/>
            <p:nvPr/>
          </p:nvPicPr>
          <p:blipFill>
            <a:blip r:embed="rId4">
              <a:alphaModFix/>
            </a:blip>
            <a:stretch>
              <a:fillRect/>
            </a:stretch>
          </p:blipFill>
          <p:spPr>
            <a:xfrm>
              <a:off x="6844526" y="100700"/>
              <a:ext cx="2234700" cy="4838700"/>
            </a:xfrm>
            <a:prstGeom prst="roundRect">
              <a:avLst>
                <a:gd fmla="val 7156" name="adj"/>
              </a:avLst>
            </a:prstGeom>
            <a:noFill/>
            <a:ln>
              <a:noFill/>
            </a:ln>
            <a:effectLst>
              <a:outerShdw blurRad="57150" rotWithShape="0" algn="bl" dir="5400000" dist="19050">
                <a:srgbClr val="000000">
                  <a:alpha val="50000"/>
                </a:srgbClr>
              </a:outerShdw>
            </a:effectLst>
          </p:spPr>
        </p:pic>
        <p:sp>
          <p:nvSpPr>
            <p:cNvPr id="817" name="Google Shape;817;p53"/>
            <p:cNvSpPr/>
            <p:nvPr/>
          </p:nvSpPr>
          <p:spPr>
            <a:xfrm>
              <a:off x="6844534" y="672535"/>
              <a:ext cx="2234700" cy="37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53"/>
          <p:cNvSpPr/>
          <p:nvPr/>
        </p:nvSpPr>
        <p:spPr>
          <a:xfrm>
            <a:off x="6915522" y="811663"/>
            <a:ext cx="1888500" cy="3209100"/>
          </a:xfrm>
          <a:prstGeom prst="roundRect">
            <a:avLst>
              <a:gd fmla="val 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3"/>
          <p:cNvSpPr txBox="1"/>
          <p:nvPr/>
        </p:nvSpPr>
        <p:spPr>
          <a:xfrm>
            <a:off x="154875" y="164550"/>
            <a:ext cx="2318400" cy="9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Oxygen"/>
                <a:ea typeface="Oxygen"/>
                <a:cs typeface="Oxygen"/>
                <a:sym typeface="Oxygen"/>
              </a:rPr>
              <a:t>Payment UX</a:t>
            </a:r>
            <a:endParaRPr sz="2400">
              <a:solidFill>
                <a:srgbClr val="FFFFFF"/>
              </a:solidFill>
              <a:latin typeface="Oxygen Light"/>
              <a:ea typeface="Oxygen Light"/>
              <a:cs typeface="Oxygen Light"/>
              <a:sym typeface="Oxygen Light"/>
            </a:endParaRPr>
          </a:p>
        </p:txBody>
      </p:sp>
      <p:sp>
        <p:nvSpPr>
          <p:cNvPr id="820" name="Google Shape;820;p53"/>
          <p:cNvSpPr txBox="1"/>
          <p:nvPr/>
        </p:nvSpPr>
        <p:spPr>
          <a:xfrm>
            <a:off x="4767175" y="4535150"/>
            <a:ext cx="1800600" cy="518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100">
                <a:solidFill>
                  <a:schemeClr val="dk1"/>
                </a:solidFill>
                <a:latin typeface="Oxygen"/>
                <a:ea typeface="Oxygen"/>
                <a:cs typeface="Oxygen"/>
                <a:sym typeface="Oxygen"/>
              </a:rPr>
              <a:t>Web-based payment</a:t>
            </a:r>
            <a:endParaRPr b="1" sz="1100">
              <a:solidFill>
                <a:schemeClr val="dk1"/>
              </a:solidFill>
              <a:latin typeface="Oxygen"/>
              <a:ea typeface="Oxygen"/>
              <a:cs typeface="Oxygen"/>
              <a:sym typeface="Oxygen"/>
            </a:endParaRPr>
          </a:p>
          <a:p>
            <a:pPr indent="0" lvl="0" marL="0" rtl="0" algn="ctr">
              <a:spcBef>
                <a:spcPts val="0"/>
              </a:spcBef>
              <a:spcAft>
                <a:spcPts val="0"/>
              </a:spcAft>
              <a:buNone/>
            </a:pPr>
            <a:r>
              <a:rPr lang="en" sz="1000">
                <a:solidFill>
                  <a:schemeClr val="dk1"/>
                </a:solidFill>
                <a:latin typeface="Oxygen Light"/>
                <a:ea typeface="Oxygen Light"/>
                <a:cs typeface="Oxygen Light"/>
                <a:sym typeface="Oxygen Light"/>
              </a:rPr>
              <a:t>No app or account. Use of in-browser credentials</a:t>
            </a:r>
            <a:endParaRPr b="1" sz="1200">
              <a:latin typeface="Oxygen"/>
              <a:ea typeface="Oxygen"/>
              <a:cs typeface="Oxygen"/>
              <a:sym typeface="Oxygen"/>
            </a:endParaRPr>
          </a:p>
        </p:txBody>
      </p:sp>
      <p:grpSp>
        <p:nvGrpSpPr>
          <p:cNvPr id="821" name="Google Shape;821;p53"/>
          <p:cNvGrpSpPr/>
          <p:nvPr/>
        </p:nvGrpSpPr>
        <p:grpSpPr>
          <a:xfrm>
            <a:off x="2473175" y="308425"/>
            <a:ext cx="1902300" cy="4119300"/>
            <a:chOff x="3095225" y="512100"/>
            <a:chExt cx="1902300" cy="4119300"/>
          </a:xfrm>
        </p:grpSpPr>
        <p:pic>
          <p:nvPicPr>
            <p:cNvPr id="822" name="Google Shape;822;p53"/>
            <p:cNvPicPr preferRelativeResize="0"/>
            <p:nvPr/>
          </p:nvPicPr>
          <p:blipFill>
            <a:blip r:embed="rId5">
              <a:alphaModFix/>
            </a:blip>
            <a:stretch>
              <a:fillRect/>
            </a:stretch>
          </p:blipFill>
          <p:spPr>
            <a:xfrm>
              <a:off x="3095225" y="512100"/>
              <a:ext cx="1902300" cy="4119300"/>
            </a:xfrm>
            <a:prstGeom prst="roundRect">
              <a:avLst>
                <a:gd fmla="val 6384" name="adj"/>
              </a:avLst>
            </a:prstGeom>
            <a:noFill/>
            <a:ln>
              <a:noFill/>
            </a:ln>
            <a:effectLst>
              <a:outerShdw blurRad="385763" rotWithShape="0" algn="bl" dir="8460000" dist="123825">
                <a:srgbClr val="000000">
                  <a:alpha val="50000"/>
                </a:srgbClr>
              </a:outerShdw>
            </a:effectLst>
          </p:spPr>
        </p:pic>
        <p:sp>
          <p:nvSpPr>
            <p:cNvPr id="823" name="Google Shape;823;p53"/>
            <p:cNvSpPr txBox="1"/>
            <p:nvPr/>
          </p:nvSpPr>
          <p:spPr>
            <a:xfrm>
              <a:off x="3179250" y="906775"/>
              <a:ext cx="1473300" cy="149100"/>
            </a:xfrm>
            <a:prstGeom prst="rect">
              <a:avLst/>
            </a:prstGeom>
            <a:solidFill>
              <a:srgbClr val="302E2E"/>
            </a:solid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rPr>
                <a:t>Open “qrpayment.com” in Safari</a:t>
              </a:r>
              <a:r>
                <a:rPr lang="en" sz="800"/>
                <a:t> </a:t>
              </a:r>
              <a:endParaRPr sz="800"/>
            </a:p>
          </p:txBody>
        </p:sp>
      </p:grpSp>
      <p:grpSp>
        <p:nvGrpSpPr>
          <p:cNvPr id="824" name="Google Shape;824;p53"/>
          <p:cNvGrpSpPr/>
          <p:nvPr/>
        </p:nvGrpSpPr>
        <p:grpSpPr>
          <a:xfrm>
            <a:off x="4690818" y="308486"/>
            <a:ext cx="1902407" cy="4119185"/>
            <a:chOff x="6844526" y="100700"/>
            <a:chExt cx="2234708" cy="4838700"/>
          </a:xfrm>
        </p:grpSpPr>
        <p:pic>
          <p:nvPicPr>
            <p:cNvPr id="825" name="Google Shape;825;p53"/>
            <p:cNvPicPr preferRelativeResize="0"/>
            <p:nvPr/>
          </p:nvPicPr>
          <p:blipFill>
            <a:blip r:embed="rId4">
              <a:alphaModFix/>
            </a:blip>
            <a:stretch>
              <a:fillRect/>
            </a:stretch>
          </p:blipFill>
          <p:spPr>
            <a:xfrm>
              <a:off x="6844526" y="100700"/>
              <a:ext cx="2234700" cy="4838700"/>
            </a:xfrm>
            <a:prstGeom prst="roundRect">
              <a:avLst>
                <a:gd fmla="val 7156" name="adj"/>
              </a:avLst>
            </a:prstGeom>
            <a:noFill/>
            <a:ln>
              <a:noFill/>
            </a:ln>
            <a:effectLst>
              <a:outerShdw blurRad="57150" rotWithShape="0" algn="bl" dir="5400000" dist="19050">
                <a:srgbClr val="000000">
                  <a:alpha val="50000"/>
                </a:srgbClr>
              </a:outerShdw>
            </a:effectLst>
          </p:spPr>
        </p:pic>
        <p:sp>
          <p:nvSpPr>
            <p:cNvPr id="826" name="Google Shape;826;p53"/>
            <p:cNvSpPr/>
            <p:nvPr/>
          </p:nvSpPr>
          <p:spPr>
            <a:xfrm>
              <a:off x="6844534" y="672535"/>
              <a:ext cx="2234700" cy="37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53"/>
          <p:cNvSpPr/>
          <p:nvPr/>
        </p:nvSpPr>
        <p:spPr>
          <a:xfrm>
            <a:off x="4690825" y="811663"/>
            <a:ext cx="1888500" cy="3209100"/>
          </a:xfrm>
          <a:prstGeom prst="roundRect">
            <a:avLst>
              <a:gd fmla="val 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8" name="Google Shape;828;p53"/>
          <p:cNvPicPr preferRelativeResize="0"/>
          <p:nvPr/>
        </p:nvPicPr>
        <p:blipFill rotWithShape="1">
          <a:blip r:embed="rId6">
            <a:alphaModFix/>
          </a:blip>
          <a:srcRect b="0" l="0" r="0" t="12990"/>
          <a:stretch/>
        </p:blipFill>
        <p:spPr>
          <a:xfrm>
            <a:off x="4789050" y="854625"/>
            <a:ext cx="1705950" cy="1532150"/>
          </a:xfrm>
          <a:prstGeom prst="rect">
            <a:avLst/>
          </a:prstGeom>
          <a:noFill/>
          <a:ln>
            <a:noFill/>
          </a:ln>
          <a:effectLst>
            <a:outerShdw blurRad="142875" rotWithShape="0" algn="bl" dir="6240000" dist="19050">
              <a:srgbClr val="999999">
                <a:alpha val="50000"/>
              </a:srgbClr>
            </a:outerShdw>
          </a:effectLst>
        </p:spPr>
      </p:pic>
      <p:grpSp>
        <p:nvGrpSpPr>
          <p:cNvPr id="829" name="Google Shape;829;p53"/>
          <p:cNvGrpSpPr/>
          <p:nvPr/>
        </p:nvGrpSpPr>
        <p:grpSpPr>
          <a:xfrm>
            <a:off x="5316725" y="602075"/>
            <a:ext cx="776100" cy="119700"/>
            <a:chOff x="5316725" y="602075"/>
            <a:chExt cx="776100" cy="119700"/>
          </a:xfrm>
        </p:grpSpPr>
        <p:sp>
          <p:nvSpPr>
            <p:cNvPr id="830" name="Google Shape;830;p53"/>
            <p:cNvSpPr txBox="1"/>
            <p:nvPr/>
          </p:nvSpPr>
          <p:spPr>
            <a:xfrm>
              <a:off x="5316725" y="602075"/>
              <a:ext cx="776100" cy="119700"/>
            </a:xfrm>
            <a:prstGeom prst="rect">
              <a:avLst/>
            </a:prstGeom>
            <a:solidFill>
              <a:srgbClr val="E2E2E2"/>
            </a:solid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rgbClr val="434343"/>
                  </a:solidFill>
                </a:rPr>
                <a:t>qr-code.io</a:t>
              </a:r>
              <a:endParaRPr sz="800">
                <a:solidFill>
                  <a:srgbClr val="434343"/>
                </a:solidFill>
              </a:endParaRPr>
            </a:p>
          </p:txBody>
        </p:sp>
        <p:grpSp>
          <p:nvGrpSpPr>
            <p:cNvPr id="831" name="Google Shape;831;p53"/>
            <p:cNvGrpSpPr/>
            <p:nvPr/>
          </p:nvGrpSpPr>
          <p:grpSpPr>
            <a:xfrm>
              <a:off x="5389025" y="636805"/>
              <a:ext cx="50700" cy="63758"/>
              <a:chOff x="5855500" y="492917"/>
              <a:chExt cx="50700" cy="63758"/>
            </a:xfrm>
          </p:grpSpPr>
          <p:sp>
            <p:nvSpPr>
              <p:cNvPr id="832" name="Google Shape;832;p53"/>
              <p:cNvSpPr/>
              <p:nvPr/>
            </p:nvSpPr>
            <p:spPr>
              <a:xfrm>
                <a:off x="5855500" y="511975"/>
                <a:ext cx="50700" cy="447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5865400" y="492917"/>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4" name="Google Shape;834;p53"/>
          <p:cNvSpPr txBox="1"/>
          <p:nvPr/>
        </p:nvSpPr>
        <p:spPr>
          <a:xfrm>
            <a:off x="4897335" y="961816"/>
            <a:ext cx="1507800" cy="32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Courier New"/>
                <a:ea typeface="Courier New"/>
                <a:cs typeface="Courier New"/>
                <a:sym typeface="Courier New"/>
              </a:rPr>
              <a:t>EYE OF THAI-GER</a:t>
            </a:r>
            <a:endParaRPr b="1" sz="1000">
              <a:latin typeface="Courier New"/>
              <a:ea typeface="Courier New"/>
              <a:cs typeface="Courier New"/>
              <a:sym typeface="Courier New"/>
            </a:endParaRPr>
          </a:p>
          <a:p>
            <a:pPr indent="0" lvl="0" marL="0" rtl="0" algn="ctr">
              <a:spcBef>
                <a:spcPts val="0"/>
              </a:spcBef>
              <a:spcAft>
                <a:spcPts val="0"/>
              </a:spcAft>
              <a:buNone/>
            </a:pPr>
            <a:r>
              <a:rPr b="1" lang="en">
                <a:latin typeface="Courier New"/>
                <a:ea typeface="Courier New"/>
                <a:cs typeface="Courier New"/>
                <a:sym typeface="Courier New"/>
              </a:rPr>
              <a:t>$47.31</a:t>
            </a:r>
            <a:endParaRPr b="1">
              <a:latin typeface="Courier New"/>
              <a:ea typeface="Courier New"/>
              <a:cs typeface="Courier New"/>
              <a:sym typeface="Courier New"/>
            </a:endParaRPr>
          </a:p>
        </p:txBody>
      </p:sp>
      <p:pic>
        <p:nvPicPr>
          <p:cNvPr id="835" name="Google Shape;835;p53"/>
          <p:cNvPicPr preferRelativeResize="0"/>
          <p:nvPr/>
        </p:nvPicPr>
        <p:blipFill rotWithShape="1">
          <a:blip r:embed="rId7">
            <a:alphaModFix/>
          </a:blip>
          <a:srcRect b="52898" l="7168" r="4445" t="10409"/>
          <a:stretch/>
        </p:blipFill>
        <p:spPr>
          <a:xfrm>
            <a:off x="4897326" y="1347031"/>
            <a:ext cx="1507800" cy="393000"/>
          </a:xfrm>
          <a:prstGeom prst="rect">
            <a:avLst/>
          </a:prstGeom>
          <a:noFill/>
          <a:ln>
            <a:noFill/>
          </a:ln>
        </p:spPr>
      </p:pic>
      <p:sp>
        <p:nvSpPr>
          <p:cNvPr id="836" name="Google Shape;836;p53"/>
          <p:cNvSpPr txBox="1"/>
          <p:nvPr/>
        </p:nvSpPr>
        <p:spPr>
          <a:xfrm>
            <a:off x="5018725" y="1901666"/>
            <a:ext cx="1220400" cy="313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Courier New"/>
                <a:ea typeface="Courier New"/>
                <a:cs typeface="Courier New"/>
                <a:sym typeface="Courier New"/>
              </a:rPr>
              <a:t>TOTAL </a:t>
            </a:r>
            <a:r>
              <a:rPr b="1" lang="en" sz="1600">
                <a:latin typeface="Courier New"/>
                <a:ea typeface="Courier New"/>
                <a:cs typeface="Courier New"/>
                <a:sym typeface="Courier New"/>
              </a:rPr>
              <a:t>$56.76</a:t>
            </a:r>
            <a:endParaRPr b="1" sz="1600">
              <a:latin typeface="Courier New"/>
              <a:ea typeface="Courier New"/>
              <a:cs typeface="Courier New"/>
              <a:sym typeface="Courier New"/>
            </a:endParaRPr>
          </a:p>
        </p:txBody>
      </p:sp>
      <p:grpSp>
        <p:nvGrpSpPr>
          <p:cNvPr id="837" name="Google Shape;837;p53"/>
          <p:cNvGrpSpPr/>
          <p:nvPr/>
        </p:nvGrpSpPr>
        <p:grpSpPr>
          <a:xfrm>
            <a:off x="4853688" y="2486838"/>
            <a:ext cx="1595075" cy="1449337"/>
            <a:chOff x="5434963" y="2342951"/>
            <a:chExt cx="1595075" cy="1449337"/>
          </a:xfrm>
        </p:grpSpPr>
        <p:pic>
          <p:nvPicPr>
            <p:cNvPr id="838" name="Google Shape;838;p53"/>
            <p:cNvPicPr preferRelativeResize="0"/>
            <p:nvPr/>
          </p:nvPicPr>
          <p:blipFill rotWithShape="1">
            <a:blip r:embed="rId8">
              <a:alphaModFix/>
            </a:blip>
            <a:srcRect b="9709" l="768" r="719" t="8357"/>
            <a:stretch/>
          </p:blipFill>
          <p:spPr>
            <a:xfrm>
              <a:off x="5438947" y="2342951"/>
              <a:ext cx="1580400" cy="295800"/>
            </a:xfrm>
            <a:prstGeom prst="roundRect">
              <a:avLst>
                <a:gd fmla="val 10026" name="adj"/>
              </a:avLst>
            </a:prstGeom>
            <a:noFill/>
            <a:ln cap="flat" cmpd="sng" w="9525">
              <a:solidFill>
                <a:srgbClr val="FFFFFF"/>
              </a:solidFill>
              <a:prstDash val="solid"/>
              <a:round/>
              <a:headEnd len="sm" w="sm" type="none"/>
              <a:tailEnd len="sm" w="sm" type="none"/>
            </a:ln>
          </p:spPr>
        </p:pic>
        <p:pic>
          <p:nvPicPr>
            <p:cNvPr id="839" name="Google Shape;839;p53"/>
            <p:cNvPicPr preferRelativeResize="0"/>
            <p:nvPr/>
          </p:nvPicPr>
          <p:blipFill rotWithShape="1">
            <a:blip r:embed="rId9">
              <a:alphaModFix/>
            </a:blip>
            <a:srcRect b="68661" l="19076" r="19328" t="16207"/>
            <a:stretch/>
          </p:blipFill>
          <p:spPr>
            <a:xfrm>
              <a:off x="5434963" y="2748163"/>
              <a:ext cx="1584600" cy="275100"/>
            </a:xfrm>
            <a:prstGeom prst="roundRect">
              <a:avLst>
                <a:gd fmla="val 8819" name="adj"/>
              </a:avLst>
            </a:prstGeom>
            <a:noFill/>
            <a:ln cap="flat" cmpd="sng" w="9525">
              <a:solidFill>
                <a:srgbClr val="FFFFFF"/>
              </a:solidFill>
              <a:prstDash val="solid"/>
              <a:round/>
              <a:headEnd len="sm" w="sm" type="none"/>
              <a:tailEnd len="sm" w="sm" type="none"/>
            </a:ln>
          </p:spPr>
        </p:pic>
        <p:pic>
          <p:nvPicPr>
            <p:cNvPr id="840" name="Google Shape;840;p53"/>
            <p:cNvPicPr preferRelativeResize="0"/>
            <p:nvPr/>
          </p:nvPicPr>
          <p:blipFill rotWithShape="1">
            <a:blip r:embed="rId9">
              <a:alphaModFix/>
            </a:blip>
            <a:srcRect b="47482" l="19076" r="19328" t="37387"/>
            <a:stretch/>
          </p:blipFill>
          <p:spPr>
            <a:xfrm>
              <a:off x="5434963" y="3132675"/>
              <a:ext cx="1584600" cy="275100"/>
            </a:xfrm>
            <a:prstGeom prst="roundRect">
              <a:avLst>
                <a:gd fmla="val 8819" name="adj"/>
              </a:avLst>
            </a:prstGeom>
            <a:noFill/>
            <a:ln cap="flat" cmpd="sng" w="9525">
              <a:solidFill>
                <a:srgbClr val="FFFFFF"/>
              </a:solidFill>
              <a:prstDash val="solid"/>
              <a:round/>
              <a:headEnd len="sm" w="sm" type="none"/>
              <a:tailEnd len="sm" w="sm" type="none"/>
            </a:ln>
          </p:spPr>
        </p:pic>
        <p:grpSp>
          <p:nvGrpSpPr>
            <p:cNvPr id="841" name="Google Shape;841;p53"/>
            <p:cNvGrpSpPr/>
            <p:nvPr/>
          </p:nvGrpSpPr>
          <p:grpSpPr>
            <a:xfrm>
              <a:off x="5445437" y="3517187"/>
              <a:ext cx="1584600" cy="275100"/>
              <a:chOff x="5445437" y="3517187"/>
              <a:chExt cx="1584600" cy="275100"/>
            </a:xfrm>
          </p:grpSpPr>
          <p:sp>
            <p:nvSpPr>
              <p:cNvPr id="842" name="Google Shape;842;p53"/>
              <p:cNvSpPr/>
              <p:nvPr/>
            </p:nvSpPr>
            <p:spPr>
              <a:xfrm>
                <a:off x="5445437" y="3517187"/>
                <a:ext cx="1584600" cy="275100"/>
              </a:xfrm>
              <a:prstGeom prst="roundRect">
                <a:avLst>
                  <a:gd fmla="val 7700" name="adj"/>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182875" wrap="square" tIns="91425">
                <a:noAutofit/>
              </a:bodyPr>
              <a:lstStyle/>
              <a:p>
                <a:pPr indent="0" lvl="0" marL="0" rtl="0" algn="r">
                  <a:spcBef>
                    <a:spcPts val="0"/>
                  </a:spcBef>
                  <a:spcAft>
                    <a:spcPts val="0"/>
                  </a:spcAft>
                  <a:buNone/>
                </a:pPr>
                <a:r>
                  <a:rPr b="1" lang="en" sz="800">
                    <a:solidFill>
                      <a:srgbClr val="F3F3F3"/>
                    </a:solidFill>
                    <a:latin typeface="Oxygen"/>
                    <a:ea typeface="Oxygen"/>
                    <a:cs typeface="Oxygen"/>
                    <a:sym typeface="Oxygen"/>
                  </a:rPr>
                  <a:t>• • • •  • • • •  4658</a:t>
                </a:r>
                <a:endParaRPr b="1" sz="800">
                  <a:solidFill>
                    <a:srgbClr val="F3F3F3"/>
                  </a:solidFill>
                  <a:latin typeface="Oxygen"/>
                  <a:ea typeface="Oxygen"/>
                  <a:cs typeface="Oxygen"/>
                  <a:sym typeface="Oxygen"/>
                </a:endParaRPr>
              </a:p>
            </p:txBody>
          </p:sp>
          <p:grpSp>
            <p:nvGrpSpPr>
              <p:cNvPr id="843" name="Google Shape;843;p53"/>
              <p:cNvGrpSpPr/>
              <p:nvPr/>
            </p:nvGrpSpPr>
            <p:grpSpPr>
              <a:xfrm>
                <a:off x="5555753" y="3580742"/>
                <a:ext cx="280200" cy="142200"/>
                <a:chOff x="5720203" y="3580742"/>
                <a:chExt cx="280200" cy="142200"/>
              </a:xfrm>
            </p:grpSpPr>
            <p:sp>
              <p:nvSpPr>
                <p:cNvPr id="844" name="Google Shape;844;p53"/>
                <p:cNvSpPr/>
                <p:nvPr/>
              </p:nvSpPr>
              <p:spPr>
                <a:xfrm>
                  <a:off x="5720203" y="3580742"/>
                  <a:ext cx="280200" cy="14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5" name="Google Shape;845;p53"/>
                <p:cNvPicPr preferRelativeResize="0"/>
                <p:nvPr/>
              </p:nvPicPr>
              <p:blipFill rotWithShape="1">
                <a:blip r:embed="rId10">
                  <a:alphaModFix/>
                </a:blip>
                <a:srcRect b="28507" l="0" r="0" t="32056"/>
                <a:stretch/>
              </p:blipFill>
              <p:spPr>
                <a:xfrm>
                  <a:off x="5744482" y="3609211"/>
                  <a:ext cx="231642" cy="91354"/>
                </a:xfrm>
                <a:prstGeom prst="rect">
                  <a:avLst/>
                </a:prstGeom>
                <a:noFill/>
                <a:ln cap="flat" cmpd="sng" w="9525">
                  <a:solidFill>
                    <a:srgbClr val="FFFFFF"/>
                  </a:solidFill>
                  <a:prstDash val="solid"/>
                  <a:round/>
                  <a:headEnd len="sm" w="sm" type="none"/>
                  <a:tailEnd len="sm" w="sm" type="none"/>
                </a:ln>
              </p:spPr>
            </p:pic>
          </p:grpSp>
        </p:grpSp>
      </p:grpSp>
      <p:sp>
        <p:nvSpPr>
          <p:cNvPr id="846" name="Google Shape;846;p53"/>
          <p:cNvSpPr txBox="1"/>
          <p:nvPr/>
        </p:nvSpPr>
        <p:spPr>
          <a:xfrm>
            <a:off x="2481750" y="4502300"/>
            <a:ext cx="1866600" cy="550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100">
                <a:solidFill>
                  <a:schemeClr val="dk1"/>
                </a:solidFill>
                <a:latin typeface="Oxygen"/>
                <a:ea typeface="Oxygen"/>
                <a:cs typeface="Oxygen"/>
                <a:sym typeface="Oxygen"/>
              </a:rPr>
              <a:t>Scan with native camera app in iOS and Android</a:t>
            </a:r>
            <a:endParaRPr b="1" sz="1100">
              <a:solidFill>
                <a:schemeClr val="dk1"/>
              </a:solidFill>
              <a:latin typeface="Oxygen"/>
              <a:ea typeface="Oxygen"/>
              <a:cs typeface="Oxygen"/>
              <a:sym typeface="Oxygen"/>
            </a:endParaRPr>
          </a:p>
          <a:p>
            <a:pPr indent="0" lvl="0" marL="0" rtl="0" algn="ctr">
              <a:spcBef>
                <a:spcPts val="0"/>
              </a:spcBef>
              <a:spcAft>
                <a:spcPts val="0"/>
              </a:spcAft>
              <a:buNone/>
            </a:pPr>
            <a:r>
              <a:rPr lang="en" sz="1000">
                <a:solidFill>
                  <a:schemeClr val="dk1"/>
                </a:solidFill>
                <a:latin typeface="Oxygen Light"/>
                <a:ea typeface="Oxygen Light"/>
                <a:cs typeface="Oxygen Light"/>
                <a:sym typeface="Oxygen Light"/>
              </a:rPr>
              <a:t>No app needed. URL notification pops up</a:t>
            </a:r>
            <a:endParaRPr b="1" sz="1200">
              <a:latin typeface="Oxygen"/>
              <a:ea typeface="Oxygen"/>
              <a:cs typeface="Oxygen"/>
              <a:sym typeface="Oxygen"/>
            </a:endParaRPr>
          </a:p>
        </p:txBody>
      </p:sp>
      <p:sp>
        <p:nvSpPr>
          <p:cNvPr id="847" name="Google Shape;847;p53"/>
          <p:cNvSpPr txBox="1"/>
          <p:nvPr/>
        </p:nvSpPr>
        <p:spPr>
          <a:xfrm>
            <a:off x="7518169" y="1076313"/>
            <a:ext cx="900000" cy="119700"/>
          </a:xfrm>
          <a:prstGeom prst="rect">
            <a:avLst/>
          </a:prstGeom>
          <a:solidFill>
            <a:srgbClr val="E2E2E2"/>
          </a:solid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434343"/>
                </a:solidFill>
              </a:rPr>
              <a:t>qr-payments.com</a:t>
            </a:r>
            <a:endParaRPr sz="800">
              <a:solidFill>
                <a:srgbClr val="434343"/>
              </a:solidFill>
            </a:endParaRPr>
          </a:p>
        </p:txBody>
      </p:sp>
      <p:grpSp>
        <p:nvGrpSpPr>
          <p:cNvPr id="848" name="Google Shape;848;p53"/>
          <p:cNvGrpSpPr/>
          <p:nvPr/>
        </p:nvGrpSpPr>
        <p:grpSpPr>
          <a:xfrm>
            <a:off x="7421725" y="1111055"/>
            <a:ext cx="50700" cy="60183"/>
            <a:chOff x="5855500" y="492917"/>
            <a:chExt cx="50700" cy="60183"/>
          </a:xfrm>
        </p:grpSpPr>
        <p:sp>
          <p:nvSpPr>
            <p:cNvPr id="849" name="Google Shape;849;p53"/>
            <p:cNvSpPr/>
            <p:nvPr/>
          </p:nvSpPr>
          <p:spPr>
            <a:xfrm>
              <a:off x="5855500" y="508400"/>
              <a:ext cx="50700" cy="447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5865400" y="492917"/>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53"/>
          <p:cNvSpPr txBox="1"/>
          <p:nvPr/>
        </p:nvSpPr>
        <p:spPr>
          <a:xfrm>
            <a:off x="7482372" y="2495538"/>
            <a:ext cx="754800" cy="208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0C8B00"/>
                </a:solidFill>
                <a:latin typeface="Courier New"/>
                <a:ea typeface="Courier New"/>
                <a:cs typeface="Courier New"/>
                <a:sym typeface="Courier New"/>
              </a:rPr>
              <a:t>PAID</a:t>
            </a:r>
            <a:endParaRPr b="1" sz="1600">
              <a:solidFill>
                <a:srgbClr val="0C8B00"/>
              </a:solidFill>
              <a:latin typeface="Courier New"/>
              <a:ea typeface="Courier New"/>
              <a:cs typeface="Courier New"/>
              <a:sym typeface="Courier New"/>
            </a:endParaRPr>
          </a:p>
        </p:txBody>
      </p:sp>
      <p:pic>
        <p:nvPicPr>
          <p:cNvPr id="852" name="Google Shape;852;p53"/>
          <p:cNvPicPr preferRelativeResize="0"/>
          <p:nvPr/>
        </p:nvPicPr>
        <p:blipFill rotWithShape="1">
          <a:blip r:embed="rId6">
            <a:alphaModFix/>
          </a:blip>
          <a:srcRect b="0" l="0" r="0" t="12990"/>
          <a:stretch/>
        </p:blipFill>
        <p:spPr>
          <a:xfrm>
            <a:off x="7006797" y="854625"/>
            <a:ext cx="1705950" cy="1532150"/>
          </a:xfrm>
          <a:prstGeom prst="rect">
            <a:avLst/>
          </a:prstGeom>
          <a:noFill/>
          <a:ln>
            <a:noFill/>
          </a:ln>
          <a:effectLst>
            <a:outerShdw blurRad="142875" rotWithShape="0" algn="bl" dir="6240000" dist="19050">
              <a:srgbClr val="999999">
                <a:alpha val="50000"/>
              </a:srgbClr>
            </a:outerShdw>
          </a:effectLst>
        </p:spPr>
      </p:pic>
      <p:sp>
        <p:nvSpPr>
          <p:cNvPr id="853" name="Google Shape;853;p53"/>
          <p:cNvSpPr txBox="1"/>
          <p:nvPr/>
        </p:nvSpPr>
        <p:spPr>
          <a:xfrm>
            <a:off x="7236475" y="1901666"/>
            <a:ext cx="1220400" cy="313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Courier New"/>
                <a:ea typeface="Courier New"/>
                <a:cs typeface="Courier New"/>
                <a:sym typeface="Courier New"/>
              </a:rPr>
              <a:t>TOTAL </a:t>
            </a:r>
            <a:r>
              <a:rPr b="1" lang="en" sz="1600">
                <a:latin typeface="Courier New"/>
                <a:ea typeface="Courier New"/>
                <a:cs typeface="Courier New"/>
                <a:sym typeface="Courier New"/>
              </a:rPr>
              <a:t>$56.76</a:t>
            </a:r>
            <a:endParaRPr b="1" sz="1600">
              <a:latin typeface="Courier New"/>
              <a:ea typeface="Courier New"/>
              <a:cs typeface="Courier New"/>
              <a:sym typeface="Courier New"/>
            </a:endParaRPr>
          </a:p>
        </p:txBody>
      </p:sp>
      <p:sp>
        <p:nvSpPr>
          <p:cNvPr id="854" name="Google Shape;854;p53"/>
          <p:cNvSpPr txBox="1"/>
          <p:nvPr/>
        </p:nvSpPr>
        <p:spPr>
          <a:xfrm>
            <a:off x="6922375" y="4535150"/>
            <a:ext cx="1888500" cy="32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100">
                <a:solidFill>
                  <a:schemeClr val="dk1"/>
                </a:solidFill>
                <a:latin typeface="Oxygen"/>
                <a:ea typeface="Oxygen"/>
                <a:cs typeface="Oxygen"/>
                <a:sym typeface="Oxygen"/>
              </a:rPr>
              <a:t>Done!</a:t>
            </a:r>
            <a:endParaRPr b="1" sz="1100">
              <a:solidFill>
                <a:schemeClr val="dk1"/>
              </a:solidFill>
              <a:latin typeface="Oxygen"/>
              <a:ea typeface="Oxygen"/>
              <a:cs typeface="Oxygen"/>
              <a:sym typeface="Oxygen"/>
            </a:endParaRPr>
          </a:p>
          <a:p>
            <a:pPr indent="0" lvl="0" marL="0" rtl="0" algn="ctr">
              <a:spcBef>
                <a:spcPts val="0"/>
              </a:spcBef>
              <a:spcAft>
                <a:spcPts val="0"/>
              </a:spcAft>
              <a:buNone/>
            </a:pPr>
            <a:r>
              <a:rPr lang="en" sz="1000">
                <a:solidFill>
                  <a:schemeClr val="dk1"/>
                </a:solidFill>
                <a:latin typeface="Oxygen Light"/>
                <a:ea typeface="Oxygen Light"/>
                <a:cs typeface="Oxygen Light"/>
                <a:sym typeface="Oxygen Light"/>
              </a:rPr>
              <a:t>Vendor and user get instant confirmation</a:t>
            </a:r>
            <a:endParaRPr b="1" sz="1200">
              <a:latin typeface="Oxygen"/>
              <a:ea typeface="Oxygen"/>
              <a:cs typeface="Oxygen"/>
              <a:sym typeface="Oxygen"/>
            </a:endParaRPr>
          </a:p>
        </p:txBody>
      </p:sp>
      <p:sp>
        <p:nvSpPr>
          <p:cNvPr id="855" name="Google Shape;855;p53"/>
          <p:cNvSpPr txBox="1"/>
          <p:nvPr/>
        </p:nvSpPr>
        <p:spPr>
          <a:xfrm>
            <a:off x="740850" y="4502300"/>
            <a:ext cx="1740900" cy="393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100">
                <a:solidFill>
                  <a:schemeClr val="dk1"/>
                </a:solidFill>
                <a:latin typeface="Oxygen"/>
                <a:ea typeface="Oxygen"/>
                <a:cs typeface="Oxygen"/>
                <a:sym typeface="Oxygen"/>
              </a:rPr>
              <a:t>Unique QR Code</a:t>
            </a:r>
            <a:endParaRPr b="1" sz="1100">
              <a:solidFill>
                <a:schemeClr val="dk1"/>
              </a:solidFill>
              <a:latin typeface="Oxygen"/>
              <a:ea typeface="Oxygen"/>
              <a:cs typeface="Oxygen"/>
              <a:sym typeface="Oxygen"/>
            </a:endParaRPr>
          </a:p>
          <a:p>
            <a:pPr indent="0" lvl="0" marL="0" rtl="0" algn="ctr">
              <a:spcBef>
                <a:spcPts val="0"/>
              </a:spcBef>
              <a:spcAft>
                <a:spcPts val="0"/>
              </a:spcAft>
              <a:buNone/>
            </a:pPr>
            <a:r>
              <a:rPr lang="en" sz="1000">
                <a:solidFill>
                  <a:schemeClr val="dk1"/>
                </a:solidFill>
                <a:latin typeface="Oxygen Light"/>
                <a:ea typeface="Oxygen Light"/>
                <a:cs typeface="Oxygen Light"/>
                <a:sym typeface="Oxygen Light"/>
              </a:rPr>
              <a:t>Encoded amount, vendor id, security string, etc.</a:t>
            </a:r>
            <a:endParaRPr b="1" sz="1200">
              <a:latin typeface="Oxygen"/>
              <a:ea typeface="Oxygen"/>
              <a:cs typeface="Oxygen"/>
              <a:sym typeface="Oxygen"/>
            </a:endParaRPr>
          </a:p>
        </p:txBody>
      </p:sp>
      <p:pic>
        <p:nvPicPr>
          <p:cNvPr id="856" name="Google Shape;856;p53"/>
          <p:cNvPicPr preferRelativeResize="0"/>
          <p:nvPr/>
        </p:nvPicPr>
        <p:blipFill rotWithShape="1">
          <a:blip r:embed="rId3">
            <a:alphaModFix/>
          </a:blip>
          <a:srcRect b="13590" l="45570" r="17823" t="49936"/>
          <a:stretch/>
        </p:blipFill>
        <p:spPr>
          <a:xfrm>
            <a:off x="2481750" y="947475"/>
            <a:ext cx="1888503" cy="2509073"/>
          </a:xfrm>
          <a:prstGeom prst="rect">
            <a:avLst/>
          </a:prstGeom>
          <a:noFill/>
          <a:ln>
            <a:noFill/>
          </a:ln>
        </p:spPr>
      </p:pic>
      <p:sp>
        <p:nvSpPr>
          <p:cNvPr id="857" name="Google Shape;857;p53"/>
          <p:cNvSpPr txBox="1"/>
          <p:nvPr/>
        </p:nvSpPr>
        <p:spPr>
          <a:xfrm>
            <a:off x="7105885" y="961766"/>
            <a:ext cx="1507800" cy="32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Courier New"/>
                <a:ea typeface="Courier New"/>
                <a:cs typeface="Courier New"/>
                <a:sym typeface="Courier New"/>
              </a:rPr>
              <a:t>EYE OF THAI-GER</a:t>
            </a:r>
            <a:endParaRPr b="1" sz="1000">
              <a:latin typeface="Courier New"/>
              <a:ea typeface="Courier New"/>
              <a:cs typeface="Courier New"/>
              <a:sym typeface="Courier New"/>
            </a:endParaRPr>
          </a:p>
          <a:p>
            <a:pPr indent="0" lvl="0" marL="0" rtl="0" algn="ctr">
              <a:spcBef>
                <a:spcPts val="0"/>
              </a:spcBef>
              <a:spcAft>
                <a:spcPts val="0"/>
              </a:spcAft>
              <a:buNone/>
            </a:pPr>
            <a:r>
              <a:rPr b="1" lang="en">
                <a:latin typeface="Courier New"/>
                <a:ea typeface="Courier New"/>
                <a:cs typeface="Courier New"/>
                <a:sym typeface="Courier New"/>
              </a:rPr>
              <a:t>$47.31</a:t>
            </a:r>
            <a:endParaRPr b="1">
              <a:latin typeface="Courier New"/>
              <a:ea typeface="Courier New"/>
              <a:cs typeface="Courier New"/>
              <a:sym typeface="Courier New"/>
            </a:endParaRPr>
          </a:p>
        </p:txBody>
      </p:sp>
      <p:pic>
        <p:nvPicPr>
          <p:cNvPr id="858" name="Google Shape;858;p53"/>
          <p:cNvPicPr preferRelativeResize="0"/>
          <p:nvPr/>
        </p:nvPicPr>
        <p:blipFill rotWithShape="1">
          <a:blip r:embed="rId7">
            <a:alphaModFix/>
          </a:blip>
          <a:srcRect b="52898" l="7168" r="4445" t="10409"/>
          <a:stretch/>
        </p:blipFill>
        <p:spPr>
          <a:xfrm>
            <a:off x="7105876" y="1322663"/>
            <a:ext cx="1507800" cy="393000"/>
          </a:xfrm>
          <a:prstGeom prst="rect">
            <a:avLst/>
          </a:prstGeom>
          <a:noFill/>
          <a:ln>
            <a:noFill/>
          </a:ln>
        </p:spPr>
      </p:pic>
      <p:pic>
        <p:nvPicPr>
          <p:cNvPr id="859" name="Google Shape;859;p53"/>
          <p:cNvPicPr preferRelativeResize="0"/>
          <p:nvPr/>
        </p:nvPicPr>
        <p:blipFill>
          <a:blip r:embed="rId11">
            <a:alphaModFix/>
          </a:blip>
          <a:stretch>
            <a:fillRect/>
          </a:stretch>
        </p:blipFill>
        <p:spPr>
          <a:xfrm>
            <a:off x="11494950" y="2534188"/>
            <a:ext cx="327300" cy="327300"/>
          </a:xfrm>
          <a:prstGeom prst="rect">
            <a:avLst/>
          </a:prstGeom>
          <a:noFill/>
          <a:ln>
            <a:noFill/>
          </a:ln>
        </p:spPr>
      </p:pic>
      <p:sp>
        <p:nvSpPr>
          <p:cNvPr id="860" name="Google Shape;860;p53"/>
          <p:cNvSpPr/>
          <p:nvPr/>
        </p:nvSpPr>
        <p:spPr>
          <a:xfrm>
            <a:off x="11461725" y="3456547"/>
            <a:ext cx="499200" cy="313200"/>
          </a:xfrm>
          <a:prstGeom prst="roundRect">
            <a:avLst>
              <a:gd fmla="val 16667" name="adj"/>
            </a:avLst>
          </a:pr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Oxygen"/>
                <a:ea typeface="Oxygen"/>
                <a:cs typeface="Oxygen"/>
                <a:sym typeface="Oxygen"/>
              </a:rPr>
              <a:t>No</a:t>
            </a:r>
            <a:endParaRPr b="1" sz="1000">
              <a:solidFill>
                <a:schemeClr val="accent5"/>
              </a:solidFill>
              <a:latin typeface="Oxygen"/>
              <a:ea typeface="Oxygen"/>
              <a:cs typeface="Oxygen"/>
              <a:sym typeface="Oxygen"/>
            </a:endParaRPr>
          </a:p>
        </p:txBody>
      </p:sp>
      <p:pic>
        <p:nvPicPr>
          <p:cNvPr id="861" name="Google Shape;861;p53"/>
          <p:cNvPicPr preferRelativeResize="0"/>
          <p:nvPr/>
        </p:nvPicPr>
        <p:blipFill>
          <a:blip r:embed="rId12">
            <a:alphaModFix/>
          </a:blip>
          <a:stretch>
            <a:fillRect/>
          </a:stretch>
        </p:blipFill>
        <p:spPr>
          <a:xfrm>
            <a:off x="7329347" y="2788331"/>
            <a:ext cx="1060850" cy="1060850"/>
          </a:xfrm>
          <a:prstGeom prst="rect">
            <a:avLst/>
          </a:prstGeom>
          <a:noFill/>
          <a:ln>
            <a:noFill/>
          </a:ln>
        </p:spPr>
      </p:pic>
      <p:cxnSp>
        <p:nvCxnSpPr>
          <p:cNvPr id="862" name="Google Shape;862;p53"/>
          <p:cNvCxnSpPr/>
          <p:nvPr/>
        </p:nvCxnSpPr>
        <p:spPr>
          <a:xfrm>
            <a:off x="4881500" y="1816264"/>
            <a:ext cx="1503000" cy="0"/>
          </a:xfrm>
          <a:prstGeom prst="straightConnector1">
            <a:avLst/>
          </a:prstGeom>
          <a:noFill/>
          <a:ln cap="flat" cmpd="sng" w="9525">
            <a:solidFill>
              <a:srgbClr val="B7B7B7"/>
            </a:solidFill>
            <a:prstDash val="lgDash"/>
            <a:round/>
            <a:headEnd len="med" w="med" type="none"/>
            <a:tailEnd len="med" w="med" type="none"/>
          </a:ln>
        </p:spPr>
      </p:cxnSp>
      <p:cxnSp>
        <p:nvCxnSpPr>
          <p:cNvPr id="863" name="Google Shape;863;p53"/>
          <p:cNvCxnSpPr/>
          <p:nvPr/>
        </p:nvCxnSpPr>
        <p:spPr>
          <a:xfrm>
            <a:off x="7115125" y="1816264"/>
            <a:ext cx="1503000" cy="0"/>
          </a:xfrm>
          <a:prstGeom prst="straightConnector1">
            <a:avLst/>
          </a:prstGeom>
          <a:noFill/>
          <a:ln cap="flat" cmpd="sng" w="9525">
            <a:solidFill>
              <a:srgbClr val="B7B7B7"/>
            </a:solidFill>
            <a:prstDash val="lgDash"/>
            <a:round/>
            <a:headEnd len="med" w="med" type="none"/>
            <a:tailEnd len="med" w="med" type="none"/>
          </a:ln>
        </p:spPr>
      </p:cxnSp>
      <p:sp>
        <p:nvSpPr>
          <p:cNvPr id="864" name="Google Shape;864;p53"/>
          <p:cNvSpPr txBox="1"/>
          <p:nvPr/>
        </p:nvSpPr>
        <p:spPr>
          <a:xfrm rot="-911234">
            <a:off x="3106215" y="2534898"/>
            <a:ext cx="1021475" cy="23593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Oxygen"/>
                <a:ea typeface="Oxygen"/>
                <a:cs typeface="Oxygen"/>
                <a:sym typeface="Oxygen"/>
              </a:rPr>
              <a:t>No app required</a:t>
            </a:r>
            <a:endParaRPr b="1" sz="800">
              <a:latin typeface="Oxygen"/>
              <a:ea typeface="Oxygen"/>
              <a:cs typeface="Oxygen"/>
              <a:sym typeface="Oxygen"/>
            </a:endParaRPr>
          </a:p>
        </p:txBody>
      </p:sp>
      <p:grpSp>
        <p:nvGrpSpPr>
          <p:cNvPr id="865" name="Google Shape;865;p53"/>
          <p:cNvGrpSpPr/>
          <p:nvPr/>
        </p:nvGrpSpPr>
        <p:grpSpPr>
          <a:xfrm>
            <a:off x="7510405" y="618990"/>
            <a:ext cx="776100" cy="119700"/>
            <a:chOff x="5316725" y="602075"/>
            <a:chExt cx="776100" cy="119700"/>
          </a:xfrm>
        </p:grpSpPr>
        <p:sp>
          <p:nvSpPr>
            <p:cNvPr id="866" name="Google Shape;866;p53"/>
            <p:cNvSpPr txBox="1"/>
            <p:nvPr/>
          </p:nvSpPr>
          <p:spPr>
            <a:xfrm>
              <a:off x="5316725" y="602075"/>
              <a:ext cx="776100" cy="119700"/>
            </a:xfrm>
            <a:prstGeom prst="rect">
              <a:avLst/>
            </a:prstGeom>
            <a:solidFill>
              <a:srgbClr val="E2E2E2"/>
            </a:solid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rgbClr val="434343"/>
                  </a:solidFill>
                </a:rPr>
                <a:t>qr-code.io</a:t>
              </a:r>
              <a:endParaRPr sz="800">
                <a:solidFill>
                  <a:srgbClr val="434343"/>
                </a:solidFill>
              </a:endParaRPr>
            </a:p>
          </p:txBody>
        </p:sp>
        <p:grpSp>
          <p:nvGrpSpPr>
            <p:cNvPr id="867" name="Google Shape;867;p53"/>
            <p:cNvGrpSpPr/>
            <p:nvPr/>
          </p:nvGrpSpPr>
          <p:grpSpPr>
            <a:xfrm>
              <a:off x="5389025" y="636805"/>
              <a:ext cx="50700" cy="63758"/>
              <a:chOff x="5855500" y="492917"/>
              <a:chExt cx="50700" cy="63758"/>
            </a:xfrm>
          </p:grpSpPr>
          <p:sp>
            <p:nvSpPr>
              <p:cNvPr id="868" name="Google Shape;868;p53"/>
              <p:cNvSpPr/>
              <p:nvPr/>
            </p:nvSpPr>
            <p:spPr>
              <a:xfrm>
                <a:off x="5855500" y="511975"/>
                <a:ext cx="50700" cy="447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5865400" y="492917"/>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3" name="Shape 873"/>
        <p:cNvGrpSpPr/>
        <p:nvPr/>
      </p:nvGrpSpPr>
      <p:grpSpPr>
        <a:xfrm>
          <a:off x="0" y="0"/>
          <a:ext cx="0" cy="0"/>
          <a:chOff x="0" y="0"/>
          <a:chExt cx="0" cy="0"/>
        </a:xfrm>
      </p:grpSpPr>
      <p:pic>
        <p:nvPicPr>
          <p:cNvPr id="874" name="Google Shape;874;p54"/>
          <p:cNvPicPr preferRelativeResize="0"/>
          <p:nvPr/>
        </p:nvPicPr>
        <p:blipFill rotWithShape="1">
          <a:blip r:embed="rId3">
            <a:alphaModFix/>
          </a:blip>
          <a:srcRect b="0" l="0" r="4970" t="0"/>
          <a:stretch/>
        </p:blipFill>
        <p:spPr>
          <a:xfrm>
            <a:off x="0" y="0"/>
            <a:ext cx="3620750" cy="5143500"/>
          </a:xfrm>
          <a:prstGeom prst="rect">
            <a:avLst/>
          </a:prstGeom>
          <a:noFill/>
          <a:ln>
            <a:noFill/>
          </a:ln>
        </p:spPr>
      </p:pic>
      <p:sp>
        <p:nvSpPr>
          <p:cNvPr id="875" name="Google Shape;875;p54"/>
          <p:cNvSpPr txBox="1"/>
          <p:nvPr/>
        </p:nvSpPr>
        <p:spPr>
          <a:xfrm>
            <a:off x="4047475" y="354000"/>
            <a:ext cx="4858800" cy="166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QR payments typically require an app (and user account) for each brand</a:t>
            </a:r>
            <a:endParaRPr b="1" sz="3000">
              <a:solidFill>
                <a:srgbClr val="434343"/>
              </a:solidFill>
              <a:latin typeface="Rubik"/>
              <a:ea typeface="Rubik"/>
              <a:cs typeface="Rubik"/>
              <a:sym typeface="Rubik"/>
            </a:endParaRPr>
          </a:p>
        </p:txBody>
      </p:sp>
      <p:sp>
        <p:nvSpPr>
          <p:cNvPr id="876" name="Google Shape;876;p54"/>
          <p:cNvSpPr txBox="1"/>
          <p:nvPr/>
        </p:nvSpPr>
        <p:spPr>
          <a:xfrm>
            <a:off x="4047475" y="1887925"/>
            <a:ext cx="4660500" cy="2920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000">
                <a:latin typeface="Oxygen"/>
                <a:ea typeface="Oxygen"/>
                <a:cs typeface="Oxygen"/>
                <a:sym typeface="Oxygen"/>
              </a:rPr>
              <a:t>App download, account creation, payment info added, and little added benefit all remain barriers to </a:t>
            </a:r>
            <a:r>
              <a:rPr lang="en" sz="1000">
                <a:latin typeface="Oxygen"/>
                <a:ea typeface="Oxygen"/>
                <a:cs typeface="Oxygen"/>
                <a:sym typeface="Oxygen"/>
              </a:rPr>
              <a:t>adoption</a:t>
            </a:r>
            <a:r>
              <a:rPr lang="en" sz="1000">
                <a:latin typeface="Oxygen"/>
                <a:ea typeface="Oxygen"/>
                <a:cs typeface="Oxygen"/>
                <a:sym typeface="Oxygen"/>
              </a:rPr>
              <a:t>.</a:t>
            </a:r>
            <a:endParaRPr sz="1000">
              <a:latin typeface="Oxygen"/>
              <a:ea typeface="Oxygen"/>
              <a:cs typeface="Oxygen"/>
              <a:sym typeface="Oxygen"/>
            </a:endParaRPr>
          </a:p>
          <a:p>
            <a:pPr indent="0" lvl="0" marL="0" rtl="0" algn="l">
              <a:lnSpc>
                <a:spcPct val="115000"/>
              </a:lnSpc>
              <a:spcBef>
                <a:spcPts val="0"/>
              </a:spcBef>
              <a:spcAft>
                <a:spcPts val="0"/>
              </a:spcAft>
              <a:buNone/>
            </a:pPr>
            <a:r>
              <a:t/>
            </a:r>
            <a:endParaRPr i="1" sz="1000">
              <a:latin typeface="Oxygen"/>
              <a:ea typeface="Oxygen"/>
              <a:cs typeface="Oxygen"/>
              <a:sym typeface="Oxygen"/>
            </a:endParaRPr>
          </a:p>
          <a:p>
            <a:pPr indent="0" lvl="0" marL="0" rtl="0" algn="l">
              <a:lnSpc>
                <a:spcPct val="115000"/>
              </a:lnSpc>
              <a:spcBef>
                <a:spcPts val="0"/>
              </a:spcBef>
              <a:spcAft>
                <a:spcPts val="0"/>
              </a:spcAft>
              <a:buNone/>
            </a:pPr>
            <a:r>
              <a:rPr i="1" lang="en" sz="1000">
                <a:latin typeface="Oxygen"/>
                <a:ea typeface="Oxygen"/>
                <a:cs typeface="Oxygen"/>
                <a:sym typeface="Oxygen"/>
              </a:rPr>
              <a:t>“</a:t>
            </a:r>
            <a:r>
              <a:rPr i="1" lang="en" sz="1000">
                <a:highlight>
                  <a:srgbClr val="FCFCFC"/>
                </a:highlight>
                <a:latin typeface="Oxygen"/>
                <a:ea typeface="Oxygen"/>
                <a:cs typeface="Oxygen"/>
                <a:sym typeface="Oxygen"/>
              </a:rPr>
              <a:t>The market is still waiting for a serious player, or by a combination of bank and fintech company, to burn money to earn market share.” </a:t>
            </a:r>
            <a:r>
              <a:rPr i="1" lang="en" sz="1000" u="sng">
                <a:highlight>
                  <a:srgbClr val="FCFCFC"/>
                </a:highlight>
                <a:latin typeface="Oxygen"/>
                <a:ea typeface="Oxygen"/>
                <a:cs typeface="Oxygen"/>
                <a:sym typeface="Oxygen"/>
                <a:hlinkClick r:id="rId4"/>
              </a:rPr>
              <a:t>link</a:t>
            </a:r>
            <a:endParaRPr i="1" sz="1000">
              <a:highlight>
                <a:srgbClr val="FCFCFC"/>
              </a:highlight>
              <a:latin typeface="Oxygen"/>
              <a:ea typeface="Oxygen"/>
              <a:cs typeface="Oxygen"/>
              <a:sym typeface="Oxygen"/>
            </a:endParaRPr>
          </a:p>
          <a:p>
            <a:pPr indent="0" lvl="0" marL="0" rtl="0" algn="l">
              <a:lnSpc>
                <a:spcPct val="115000"/>
              </a:lnSpc>
              <a:spcBef>
                <a:spcPts val="0"/>
              </a:spcBef>
              <a:spcAft>
                <a:spcPts val="0"/>
              </a:spcAft>
              <a:buNone/>
            </a:pPr>
            <a:r>
              <a:t/>
            </a:r>
            <a:endParaRPr i="1" sz="1000">
              <a:highlight>
                <a:srgbClr val="FCFCFC"/>
              </a:highlight>
              <a:latin typeface="Oxygen"/>
              <a:ea typeface="Oxygen"/>
              <a:cs typeface="Oxygen"/>
              <a:sym typeface="Oxygen"/>
            </a:endParaRPr>
          </a:p>
          <a:p>
            <a:pPr indent="0" lvl="0" marL="0" rtl="0" algn="l">
              <a:lnSpc>
                <a:spcPct val="130000"/>
              </a:lnSpc>
              <a:spcBef>
                <a:spcPts val="1700"/>
              </a:spcBef>
              <a:spcAft>
                <a:spcPts val="0"/>
              </a:spcAft>
              <a:buNone/>
            </a:pPr>
            <a:r>
              <a:rPr lang="en" sz="1000">
                <a:solidFill>
                  <a:schemeClr val="dk1"/>
                </a:solidFill>
                <a:highlight>
                  <a:srgbClr val="FFFFFF"/>
                </a:highlight>
                <a:latin typeface="Oxygen"/>
                <a:ea typeface="Oxygen"/>
                <a:cs typeface="Oxygen"/>
                <a:sym typeface="Oxygen"/>
              </a:rPr>
              <a:t>Notable service providers</a:t>
            </a:r>
            <a:r>
              <a:rPr lang="en" sz="1000">
                <a:solidFill>
                  <a:srgbClr val="54595D"/>
                </a:solidFill>
                <a:highlight>
                  <a:srgbClr val="FFFFFF"/>
                </a:highlight>
                <a:latin typeface="Oxygen"/>
                <a:ea typeface="Oxygen"/>
                <a:cs typeface="Oxygen"/>
                <a:sym typeface="Oxygen"/>
              </a:rPr>
              <a:t> </a:t>
            </a:r>
            <a:r>
              <a:rPr lang="en" sz="1000" u="sng">
                <a:solidFill>
                  <a:schemeClr val="hlink"/>
                </a:solidFill>
                <a:highlight>
                  <a:srgbClr val="FFFFFF"/>
                </a:highlight>
                <a:latin typeface="Oxygen"/>
                <a:ea typeface="Oxygen"/>
                <a:cs typeface="Oxygen"/>
                <a:sym typeface="Oxygen"/>
                <a:hlinkClick r:id="rId5"/>
              </a:rPr>
              <a:t>link</a:t>
            </a:r>
            <a:endParaRPr sz="1000">
              <a:solidFill>
                <a:srgbClr val="54595D"/>
              </a:solidFill>
              <a:highlight>
                <a:srgbClr val="FFFFFF"/>
              </a:highlight>
              <a:latin typeface="Oxygen"/>
              <a:ea typeface="Oxygen"/>
              <a:cs typeface="Oxygen"/>
              <a:sym typeface="Oxygen"/>
            </a:endParaRPr>
          </a:p>
          <a:p>
            <a:pPr indent="-292100" lvl="0" marL="685800" rtl="0" algn="l">
              <a:lnSpc>
                <a:spcPct val="115000"/>
              </a:lnSpc>
              <a:spcBef>
                <a:spcPts val="60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6">
                  <a:extLst>
                    <a:ext uri="{A12FA001-AC4F-418D-AE19-62706E023703}">
                      <ahyp:hlinkClr val="tx"/>
                    </a:ext>
                  </a:extLst>
                </a:hlinkClick>
              </a:rPr>
              <a:t>Alipay</a:t>
            </a:r>
            <a:endParaRPr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7">
                  <a:extLst>
                    <a:ext uri="{A12FA001-AC4F-418D-AE19-62706E023703}">
                      <ahyp:hlinkClr val="tx"/>
                    </a:ext>
                  </a:extLst>
                </a:hlinkClick>
              </a:rPr>
              <a:t>BharatQR</a:t>
            </a:r>
            <a:endParaRPr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8">
                  <a:extLst>
                    <a:ext uri="{A12FA001-AC4F-418D-AE19-62706E023703}">
                      <ahyp:hlinkClr val="tx"/>
                    </a:ext>
                  </a:extLst>
                </a:hlinkClick>
              </a:rPr>
              <a:t>Easypaisa</a:t>
            </a:r>
            <a:endParaRPr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9">
                  <a:extLst>
                    <a:ext uri="{A12FA001-AC4F-418D-AE19-62706E023703}">
                      <ahyp:hlinkClr val="tx"/>
                    </a:ext>
                  </a:extLst>
                </a:hlinkClick>
              </a:rPr>
              <a:t>JazzCash</a:t>
            </a:r>
            <a:endParaRPr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10">
                  <a:extLst>
                    <a:ext uri="{A12FA001-AC4F-418D-AE19-62706E023703}">
                      <ahyp:hlinkClr val="tx"/>
                    </a:ext>
                  </a:extLst>
                </a:hlinkClick>
              </a:rPr>
              <a:t>Masterpass</a:t>
            </a:r>
            <a:r>
              <a:rPr baseline="30000" lang="en" sz="1000">
                <a:solidFill>
                  <a:srgbClr val="0B0080"/>
                </a:solidFill>
                <a:highlight>
                  <a:srgbClr val="FFFFFF"/>
                </a:highlight>
                <a:uFill>
                  <a:noFill/>
                </a:uFill>
                <a:latin typeface="Oxygen"/>
                <a:ea typeface="Oxygen"/>
                <a:cs typeface="Oxygen"/>
                <a:sym typeface="Oxygen"/>
                <a:hlinkClick r:id="rId11">
                  <a:extLst>
                    <a:ext uri="{A12FA001-AC4F-418D-AE19-62706E023703}">
                      <ahyp:hlinkClr val="tx"/>
                    </a:ext>
                  </a:extLst>
                </a:hlinkClick>
              </a:rPr>
              <a:t>[10]</a:t>
            </a:r>
            <a:endParaRPr baseline="30000"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12">
                  <a:extLst>
                    <a:ext uri="{A12FA001-AC4F-418D-AE19-62706E023703}">
                      <ahyp:hlinkClr val="tx"/>
                    </a:ext>
                  </a:extLst>
                </a:hlinkClick>
              </a:rPr>
              <a:t>mVisa</a:t>
            </a:r>
            <a:endParaRPr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13">
                  <a:extLst>
                    <a:ext uri="{A12FA001-AC4F-418D-AE19-62706E023703}">
                      <ahyp:hlinkClr val="tx"/>
                    </a:ext>
                  </a:extLst>
                </a:hlinkClick>
              </a:rPr>
              <a:t>WeChat Pay</a:t>
            </a:r>
            <a:endParaRPr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14">
                  <a:extLst>
                    <a:ext uri="{A12FA001-AC4F-418D-AE19-62706E023703}">
                      <ahyp:hlinkClr val="tx"/>
                    </a:ext>
                  </a:extLst>
                </a:hlinkClick>
              </a:rPr>
              <a:t>Paytm</a:t>
            </a:r>
            <a:endParaRPr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15">
                  <a:extLst>
                    <a:ext uri="{A12FA001-AC4F-418D-AE19-62706E023703}">
                      <ahyp:hlinkClr val="tx"/>
                    </a:ext>
                  </a:extLst>
                </a:hlinkClick>
              </a:rPr>
              <a:t>Google Pay (Tez)</a:t>
            </a:r>
            <a:endParaRPr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16">
                  <a:extLst>
                    <a:ext uri="{A12FA001-AC4F-418D-AE19-62706E023703}">
                      <ahyp:hlinkClr val="tx"/>
                    </a:ext>
                  </a:extLst>
                </a:hlinkClick>
              </a:rPr>
              <a:t>PhonePe</a:t>
            </a:r>
            <a:endParaRPr sz="1000">
              <a:solidFill>
                <a:srgbClr val="0B0080"/>
              </a:solidFill>
              <a:highlight>
                <a:srgbClr val="FFFFFF"/>
              </a:highlight>
              <a:latin typeface="Oxygen"/>
              <a:ea typeface="Oxygen"/>
              <a:cs typeface="Oxygen"/>
              <a:sym typeface="Oxygen"/>
            </a:endParaRPr>
          </a:p>
          <a:p>
            <a:pPr indent="-292100" lvl="0" marL="685800" rtl="0" algn="l">
              <a:lnSpc>
                <a:spcPct val="115000"/>
              </a:lnSpc>
              <a:spcBef>
                <a:spcPts val="0"/>
              </a:spcBef>
              <a:spcAft>
                <a:spcPts val="0"/>
              </a:spcAft>
              <a:buClr>
                <a:srgbClr val="222222"/>
              </a:buClr>
              <a:buSzPts val="1000"/>
              <a:buFont typeface="Oxygen"/>
              <a:buChar char="●"/>
            </a:pPr>
            <a:r>
              <a:rPr lang="en" sz="1000">
                <a:solidFill>
                  <a:srgbClr val="0B0080"/>
                </a:solidFill>
                <a:highlight>
                  <a:srgbClr val="FFFFFF"/>
                </a:highlight>
                <a:uFill>
                  <a:noFill/>
                </a:uFill>
                <a:latin typeface="Oxygen"/>
                <a:ea typeface="Oxygen"/>
                <a:cs typeface="Oxygen"/>
                <a:sym typeface="Oxygen"/>
                <a:hlinkClick r:id="rId17">
                  <a:extLst>
                    <a:ext uri="{A12FA001-AC4F-418D-AE19-62706E023703}">
                      <ahyp:hlinkClr val="tx"/>
                    </a:ext>
                  </a:extLst>
                </a:hlinkClick>
              </a:rPr>
              <a:t>Amazon Pay</a:t>
            </a:r>
            <a:endParaRPr sz="1000">
              <a:solidFill>
                <a:srgbClr val="0B0080"/>
              </a:solidFill>
              <a:highlight>
                <a:srgbClr val="FFFFFF"/>
              </a:highlight>
              <a:latin typeface="Oxygen"/>
              <a:ea typeface="Oxygen"/>
              <a:cs typeface="Oxygen"/>
              <a:sym typeface="Oxygen"/>
            </a:endParaRPr>
          </a:p>
          <a:p>
            <a:pPr indent="0" lvl="0" marL="0" rtl="0" algn="l">
              <a:lnSpc>
                <a:spcPct val="115000"/>
              </a:lnSpc>
              <a:spcBef>
                <a:spcPts val="500"/>
              </a:spcBef>
              <a:spcAft>
                <a:spcPts val="0"/>
              </a:spcAft>
              <a:buClr>
                <a:schemeClr val="dk1"/>
              </a:buClr>
              <a:buSzPts val="1100"/>
              <a:buFont typeface="Arial"/>
              <a:buNone/>
            </a:pPr>
            <a:r>
              <a:rPr lang="en" sz="1000">
                <a:solidFill>
                  <a:srgbClr val="222222"/>
                </a:solidFill>
                <a:highlight>
                  <a:srgbClr val="FFFFFF"/>
                </a:highlight>
                <a:latin typeface="Oxygen"/>
                <a:ea typeface="Oxygen"/>
                <a:cs typeface="Oxygen"/>
                <a:sym typeface="Oxygen"/>
              </a:rPr>
              <a:t>Standards also exists to determine the content of the payment QR codes like the </a:t>
            </a:r>
            <a:r>
              <a:rPr lang="en" sz="1000">
                <a:solidFill>
                  <a:srgbClr val="0B0080"/>
                </a:solidFill>
                <a:highlight>
                  <a:srgbClr val="FFFFFF"/>
                </a:highlight>
                <a:uFill>
                  <a:noFill/>
                </a:uFill>
                <a:latin typeface="Oxygen"/>
                <a:ea typeface="Oxygen"/>
                <a:cs typeface="Oxygen"/>
                <a:sym typeface="Oxygen"/>
                <a:hlinkClick r:id="rId18">
                  <a:extLst>
                    <a:ext uri="{A12FA001-AC4F-418D-AE19-62706E023703}">
                      <ahyp:hlinkClr val="tx"/>
                    </a:ext>
                  </a:extLst>
                </a:hlinkClick>
              </a:rPr>
              <a:t>EPC QR code</a:t>
            </a:r>
            <a:r>
              <a:rPr lang="en" sz="1000">
                <a:solidFill>
                  <a:srgbClr val="222222"/>
                </a:solidFill>
                <a:highlight>
                  <a:srgbClr val="FFFFFF"/>
                </a:highlight>
                <a:latin typeface="Oxygen"/>
                <a:ea typeface="Oxygen"/>
                <a:cs typeface="Oxygen"/>
                <a:sym typeface="Oxygen"/>
              </a:rPr>
              <a:t> in Europe.</a:t>
            </a:r>
            <a:endParaRPr sz="1000">
              <a:solidFill>
                <a:srgbClr val="222222"/>
              </a:solidFill>
              <a:highlight>
                <a:srgbClr val="FFFFFF"/>
              </a:highlight>
              <a:latin typeface="Oxygen"/>
              <a:ea typeface="Oxygen"/>
              <a:cs typeface="Oxygen"/>
              <a:sym typeface="Oxygen"/>
            </a:endParaRPr>
          </a:p>
          <a:p>
            <a:pPr indent="0" lvl="0" marL="0" rtl="0" algn="l">
              <a:lnSpc>
                <a:spcPct val="115000"/>
              </a:lnSpc>
              <a:spcBef>
                <a:spcPts val="500"/>
              </a:spcBef>
              <a:spcAft>
                <a:spcPts val="0"/>
              </a:spcAft>
              <a:buNone/>
            </a:pPr>
            <a:r>
              <a:t/>
            </a:r>
            <a:endParaRPr i="1" sz="1000">
              <a:highlight>
                <a:srgbClr val="FCFCFC"/>
              </a:highlight>
              <a:latin typeface="Oxygen"/>
              <a:ea typeface="Oxygen"/>
              <a:cs typeface="Oxygen"/>
              <a:sym typeface="Oxygen"/>
            </a:endParaRPr>
          </a:p>
          <a:p>
            <a:pPr indent="0" lvl="0" marL="0" rtl="0" algn="l">
              <a:lnSpc>
                <a:spcPct val="115000"/>
              </a:lnSpc>
              <a:spcBef>
                <a:spcPts val="0"/>
              </a:spcBef>
              <a:spcAft>
                <a:spcPts val="0"/>
              </a:spcAft>
              <a:buNone/>
            </a:pPr>
            <a:r>
              <a:t/>
            </a:r>
            <a:endParaRPr i="1" sz="1000">
              <a:latin typeface="Oxygen"/>
              <a:ea typeface="Oxygen"/>
              <a:cs typeface="Oxygen"/>
              <a:sym typeface="Oxygen"/>
            </a:endParaRPr>
          </a:p>
        </p:txBody>
      </p:sp>
      <p:sp>
        <p:nvSpPr>
          <p:cNvPr id="877" name="Google Shape;877;p54"/>
          <p:cNvSpPr txBox="1"/>
          <p:nvPr/>
        </p:nvSpPr>
        <p:spPr>
          <a:xfrm>
            <a:off x="5881875" y="2973550"/>
            <a:ext cx="3681600" cy="178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Oxygen"/>
                <a:ea typeface="Oxygen"/>
                <a:cs typeface="Oxygen"/>
                <a:sym typeface="Oxygen"/>
              </a:rPr>
              <a:t>Walmart, Target, Starbucks, Dunkin Donuts, 7-11, Macy’s, CVS all provide </a:t>
            </a:r>
            <a:r>
              <a:rPr lang="en" sz="1200" u="sng">
                <a:latin typeface="Oxygen"/>
                <a:ea typeface="Oxygen"/>
                <a:cs typeface="Oxygen"/>
                <a:sym typeface="Oxygen"/>
                <a:hlinkClick r:id="rId19"/>
              </a:rPr>
              <a:t>QR code payment at POS</a:t>
            </a:r>
            <a:r>
              <a:rPr lang="en" sz="1200">
                <a:latin typeface="Oxygen"/>
                <a:ea typeface="Oxygen"/>
                <a:cs typeface="Oxygen"/>
                <a:sym typeface="Oxygen"/>
              </a:rPr>
              <a:t>...with their app. </a:t>
            </a:r>
            <a:endParaRPr sz="1200">
              <a:latin typeface="Oxygen"/>
              <a:ea typeface="Oxygen"/>
              <a:cs typeface="Oxygen"/>
              <a:sym typeface="Oxygen"/>
            </a:endParaRPr>
          </a:p>
          <a:p>
            <a:pPr indent="0" lvl="0" marL="0" rtl="0" algn="l">
              <a:lnSpc>
                <a:spcPct val="150000"/>
              </a:lnSpc>
              <a:spcBef>
                <a:spcPts val="0"/>
              </a:spcBef>
              <a:spcAft>
                <a:spcPts val="0"/>
              </a:spcAft>
              <a:buNone/>
            </a:pPr>
            <a:r>
              <a:t/>
            </a:r>
            <a:endParaRPr sz="1200">
              <a:latin typeface="Oxygen"/>
              <a:ea typeface="Oxygen"/>
              <a:cs typeface="Oxygen"/>
              <a:sym typeface="Oxygen"/>
            </a:endParaRPr>
          </a:p>
          <a:p>
            <a:pPr indent="0" lvl="0" marL="0" rtl="0" algn="l">
              <a:lnSpc>
                <a:spcPct val="150000"/>
              </a:lnSpc>
              <a:spcBef>
                <a:spcPts val="0"/>
              </a:spcBef>
              <a:spcAft>
                <a:spcPts val="0"/>
              </a:spcAft>
              <a:buNone/>
            </a:pPr>
            <a:r>
              <a:rPr lang="en" sz="1200">
                <a:latin typeface="Oxygen"/>
                <a:ea typeface="Oxygen"/>
                <a:cs typeface="Oxygen"/>
                <a:sym typeface="Oxygen"/>
              </a:rPr>
              <a:t>MasterCard offers a </a:t>
            </a:r>
            <a:r>
              <a:rPr lang="en" sz="1200" u="sng">
                <a:latin typeface="Oxygen"/>
                <a:ea typeface="Oxygen"/>
                <a:cs typeface="Oxygen"/>
                <a:sym typeface="Oxygen"/>
                <a:hlinkClick r:id="rId20"/>
              </a:rPr>
              <a:t>QR code generation service</a:t>
            </a:r>
            <a:r>
              <a:rPr lang="en" sz="1200">
                <a:latin typeface="Oxygen"/>
                <a:ea typeface="Oxygen"/>
                <a:cs typeface="Oxygen"/>
                <a:sym typeface="Oxygen"/>
              </a:rPr>
              <a:t> for integration into other apps.</a:t>
            </a:r>
            <a:endParaRPr sz="1200">
              <a:latin typeface="Oxygen"/>
              <a:ea typeface="Oxygen"/>
              <a:cs typeface="Oxygen"/>
              <a:sym typeface="Oxygen"/>
            </a:endParaRPr>
          </a:p>
          <a:p>
            <a:pPr indent="0" lvl="0" marL="0" rtl="0" algn="l">
              <a:lnSpc>
                <a:spcPct val="150000"/>
              </a:lnSpc>
              <a:spcBef>
                <a:spcPts val="0"/>
              </a:spcBef>
              <a:spcAft>
                <a:spcPts val="0"/>
              </a:spcAft>
              <a:buClr>
                <a:schemeClr val="dk1"/>
              </a:buClr>
              <a:buSzPts val="1100"/>
              <a:buFont typeface="Arial"/>
              <a:buNone/>
            </a:pPr>
            <a:r>
              <a:t/>
            </a:r>
            <a:endParaRPr sz="1200">
              <a:latin typeface="Oxygen"/>
              <a:ea typeface="Oxygen"/>
              <a:cs typeface="Oxygen"/>
              <a:sym typeface="Oxygen"/>
            </a:endParaRPr>
          </a:p>
        </p:txBody>
      </p:sp>
      <p:sp>
        <p:nvSpPr>
          <p:cNvPr id="878" name="Google Shape;878;p54"/>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879" name="Google Shape;879;p54"/>
          <p:cNvPicPr preferRelativeResize="0"/>
          <p:nvPr/>
        </p:nvPicPr>
        <p:blipFill>
          <a:blip r:embed="rId21">
            <a:alphaModFix/>
          </a:blip>
          <a:stretch>
            <a:fillRect/>
          </a:stretch>
        </p:blipFill>
        <p:spPr>
          <a:xfrm>
            <a:off x="7801519" y="4715600"/>
            <a:ext cx="211885" cy="21191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3" name="Shape 883"/>
        <p:cNvGrpSpPr/>
        <p:nvPr/>
      </p:nvGrpSpPr>
      <p:grpSpPr>
        <a:xfrm>
          <a:off x="0" y="0"/>
          <a:ext cx="0" cy="0"/>
          <a:chOff x="0" y="0"/>
          <a:chExt cx="0" cy="0"/>
        </a:xfrm>
      </p:grpSpPr>
      <p:sp>
        <p:nvSpPr>
          <p:cNvPr id="884" name="Google Shape;884;p55"/>
          <p:cNvSpPr txBox="1"/>
          <p:nvPr/>
        </p:nvSpPr>
        <p:spPr>
          <a:xfrm>
            <a:off x="424575" y="234725"/>
            <a:ext cx="6364800" cy="56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latin typeface="Oxygen"/>
                <a:ea typeface="Oxygen"/>
                <a:cs typeface="Oxygen"/>
                <a:sym typeface="Oxygen"/>
              </a:rPr>
              <a:t>Pilot notes meeting w/ Andy and James</a:t>
            </a:r>
            <a:endParaRPr b="1" sz="2400">
              <a:latin typeface="Oxygen"/>
              <a:ea typeface="Oxygen"/>
              <a:cs typeface="Oxygen"/>
              <a:sym typeface="Oxygen"/>
            </a:endParaRPr>
          </a:p>
          <a:p>
            <a:pPr indent="0" lvl="0" marL="0" rtl="0" algn="l">
              <a:spcBef>
                <a:spcPts val="0"/>
              </a:spcBef>
              <a:spcAft>
                <a:spcPts val="0"/>
              </a:spcAft>
              <a:buNone/>
            </a:pPr>
            <a:r>
              <a:rPr b="1" lang="en" sz="2400">
                <a:latin typeface="Oxygen"/>
                <a:ea typeface="Oxygen"/>
                <a:cs typeface="Oxygen"/>
                <a:sym typeface="Oxygen"/>
              </a:rPr>
              <a:t>Nov 21, 2019</a:t>
            </a:r>
            <a:endParaRPr b="1" sz="2400">
              <a:latin typeface="Oxygen"/>
              <a:ea typeface="Oxygen"/>
              <a:cs typeface="Oxygen"/>
              <a:sym typeface="Oxygen"/>
            </a:endParaRPr>
          </a:p>
        </p:txBody>
      </p:sp>
      <p:sp>
        <p:nvSpPr>
          <p:cNvPr id="885" name="Google Shape;885;p55"/>
          <p:cNvSpPr txBox="1"/>
          <p:nvPr/>
        </p:nvSpPr>
        <p:spPr>
          <a:xfrm>
            <a:off x="424575" y="1124400"/>
            <a:ext cx="2422200" cy="27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sign receipt</a:t>
            </a:r>
            <a:endParaRPr sz="1000"/>
          </a:p>
          <a:p>
            <a:pPr indent="0" lvl="0" marL="0" rtl="0" algn="l">
              <a:spcBef>
                <a:spcPts val="0"/>
              </a:spcBef>
              <a:spcAft>
                <a:spcPts val="0"/>
              </a:spcAft>
              <a:buClr>
                <a:schemeClr val="dk1"/>
              </a:buClr>
              <a:buSzPts val="1100"/>
              <a:buFont typeface="Arial"/>
              <a:buNone/>
            </a:pPr>
            <a:r>
              <a:rPr lang="en" sz="1000"/>
              <a:t>stripe email</a:t>
            </a:r>
            <a:endParaRPr sz="1000"/>
          </a:p>
          <a:p>
            <a:pPr indent="0" lvl="0" marL="0" rtl="0" algn="l">
              <a:spcBef>
                <a:spcPts val="0"/>
              </a:spcBef>
              <a:spcAft>
                <a:spcPts val="0"/>
              </a:spcAft>
              <a:buClr>
                <a:schemeClr val="dk1"/>
              </a:buClr>
              <a:buSzPts val="1100"/>
              <a:buFont typeface="Arial"/>
              <a:buNone/>
            </a:pPr>
            <a:r>
              <a:rPr lang="en" sz="1000"/>
              <a:t>receipt</a:t>
            </a:r>
            <a:endParaRPr sz="1000"/>
          </a:p>
          <a:p>
            <a:pPr indent="0" lvl="0" marL="0" rtl="0" algn="l">
              <a:spcBef>
                <a:spcPts val="0"/>
              </a:spcBef>
              <a:spcAft>
                <a:spcPts val="0"/>
              </a:spcAft>
              <a:buClr>
                <a:schemeClr val="dk1"/>
              </a:buClr>
              <a:buSzPts val="1100"/>
              <a:buFont typeface="Arial"/>
              <a:buNone/>
            </a:pPr>
            <a:r>
              <a:rPr lang="en" sz="1000"/>
              <a:t>—</a:t>
            </a:r>
            <a:endParaRPr sz="1000"/>
          </a:p>
          <a:p>
            <a:pPr indent="0" lvl="0" marL="0" rtl="0" algn="l">
              <a:spcBef>
                <a:spcPts val="0"/>
              </a:spcBef>
              <a:spcAft>
                <a:spcPts val="0"/>
              </a:spcAft>
              <a:buClr>
                <a:schemeClr val="dk1"/>
              </a:buClr>
              <a:buSzPts val="1100"/>
              <a:buFont typeface="Arial"/>
              <a:buNone/>
            </a:pPr>
            <a:r>
              <a:rPr lang="en" sz="1000"/>
              <a:t>Paypal production keys</a:t>
            </a:r>
            <a:endParaRPr sz="1000"/>
          </a:p>
          <a:p>
            <a:pPr indent="0" lvl="0" marL="0" rtl="0" algn="l">
              <a:spcBef>
                <a:spcPts val="0"/>
              </a:spcBef>
              <a:spcAft>
                <a:spcPts val="0"/>
              </a:spcAft>
              <a:buClr>
                <a:schemeClr val="dk1"/>
              </a:buClr>
              <a:buSzPts val="1100"/>
              <a:buFont typeface="Arial"/>
              <a:buNone/>
            </a:pPr>
            <a:r>
              <a:rPr lang="en" sz="1000"/>
              <a:t>Business account</a:t>
            </a:r>
            <a:endParaRPr sz="1000"/>
          </a:p>
          <a:p>
            <a:pPr indent="0" lvl="0" marL="0" rtl="0" algn="l">
              <a:spcBef>
                <a:spcPts val="0"/>
              </a:spcBef>
              <a:spcAft>
                <a:spcPts val="0"/>
              </a:spcAft>
              <a:buClr>
                <a:schemeClr val="dk1"/>
              </a:buClr>
              <a:buSzPts val="1100"/>
              <a:buFont typeface="Arial"/>
              <a:buNone/>
            </a:pPr>
            <a:r>
              <a:rPr lang="en" sz="1000"/>
              <a:t>Error handling</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rPr lang="en" sz="1000">
                <a:solidFill>
                  <a:schemeClr val="dk1"/>
                </a:solidFill>
              </a:rPr>
              <a:t>KEY FEATURE - Email and text message lists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James to find out what info we get from stripe, apple pay, PayPal,</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Alt. can we get phone via the system -&gt; capture phone via single qr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rPr lang="en" sz="1000"/>
              <a:t>Pilot Pace</a:t>
            </a:r>
            <a:endParaRPr sz="1000"/>
          </a:p>
          <a:p>
            <a:pPr indent="-292100" lvl="0" marL="457200" rtl="0" algn="l">
              <a:spcBef>
                <a:spcPts val="0"/>
              </a:spcBef>
              <a:spcAft>
                <a:spcPts val="0"/>
              </a:spcAft>
              <a:buClr>
                <a:schemeClr val="dk1"/>
              </a:buClr>
              <a:buSzPts val="1000"/>
              <a:buChar char="●"/>
            </a:pPr>
            <a:r>
              <a:rPr lang="en" sz="1000">
                <a:solidFill>
                  <a:schemeClr val="dk1"/>
                </a:solidFill>
              </a:rPr>
              <a:t>5 checks / hour on a tuesday</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4 horus</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000"/>
          </a:p>
        </p:txBody>
      </p:sp>
      <p:sp>
        <p:nvSpPr>
          <p:cNvPr id="886" name="Google Shape;886;p55"/>
          <p:cNvSpPr txBox="1"/>
          <p:nvPr/>
        </p:nvSpPr>
        <p:spPr>
          <a:xfrm>
            <a:off x="2922300" y="1124400"/>
            <a:ext cx="3299400" cy="3919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Figure out QR-Code.io opperating costs</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Processor fees (i.e. stripe, apple pay) from our pocket - what are fees on stripe</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Hosting - $100/mo for us service?</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What we could charge?</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4300 checks/mo -&gt; 10% capture -&gt; 430 emails/phones/mo = $150/mo</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$0.25/contact</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need a privacy policy</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QR printing</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Qr as big as you want "bumpers"</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look at snap chat's qr code</a:t>
            </a:r>
            <a:endParaRPr sz="1000">
              <a:solidFill>
                <a:schemeClr val="dk1"/>
              </a:solidFill>
            </a:endParaRPr>
          </a:p>
          <a:p>
            <a:pPr indent="0" lvl="0" marL="0" rtl="0" algn="l">
              <a:spcBef>
                <a:spcPts val="0"/>
              </a:spcBef>
              <a:spcAft>
                <a:spcPts val="0"/>
              </a:spcAft>
              <a:buNone/>
            </a:pPr>
            <a:r>
              <a:t/>
            </a:r>
            <a:endParaRPr sz="1000"/>
          </a:p>
        </p:txBody>
      </p:sp>
      <p:sp>
        <p:nvSpPr>
          <p:cNvPr id="887" name="Google Shape;887;p55"/>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888" name="Google Shape;888;p55"/>
          <p:cNvPicPr preferRelativeResize="0"/>
          <p:nvPr/>
        </p:nvPicPr>
        <p:blipFill>
          <a:blip r:embed="rId3">
            <a:alphaModFix/>
          </a:blip>
          <a:stretch>
            <a:fillRect/>
          </a:stretch>
        </p:blipFill>
        <p:spPr>
          <a:xfrm>
            <a:off x="7801519" y="4715600"/>
            <a:ext cx="211885" cy="2119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0" y="0"/>
            <a:ext cx="3810000" cy="5143500"/>
          </a:xfrm>
          <a:prstGeom prst="rect">
            <a:avLst/>
          </a:prstGeom>
          <a:noFill/>
          <a:ln>
            <a:noFill/>
          </a:ln>
        </p:spPr>
      </p:pic>
      <p:sp>
        <p:nvSpPr>
          <p:cNvPr id="136" name="Google Shape;136;p17"/>
          <p:cNvSpPr txBox="1"/>
          <p:nvPr/>
        </p:nvSpPr>
        <p:spPr>
          <a:xfrm>
            <a:off x="4302275" y="354000"/>
            <a:ext cx="4604100" cy="166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QR payments typically require an app for each brand</a:t>
            </a:r>
            <a:endParaRPr b="1" sz="3000">
              <a:solidFill>
                <a:srgbClr val="434343"/>
              </a:solidFill>
              <a:latin typeface="Rubik"/>
              <a:ea typeface="Rubik"/>
              <a:cs typeface="Rubik"/>
              <a:sym typeface="Rubik"/>
            </a:endParaRPr>
          </a:p>
        </p:txBody>
      </p:sp>
      <p:sp>
        <p:nvSpPr>
          <p:cNvPr id="137" name="Google Shape;137;p17"/>
          <p:cNvSpPr txBox="1"/>
          <p:nvPr/>
        </p:nvSpPr>
        <p:spPr>
          <a:xfrm>
            <a:off x="4302275" y="2019300"/>
            <a:ext cx="4490700" cy="2407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rgbClr val="434343"/>
                </a:solidFill>
                <a:latin typeface="Oxygen"/>
                <a:ea typeface="Oxygen"/>
                <a:cs typeface="Oxygen"/>
                <a:sym typeface="Oxygen"/>
              </a:rPr>
              <a:t>In China, this isn’t an issue because </a:t>
            </a:r>
            <a:r>
              <a:rPr lang="en" sz="1200">
                <a:latin typeface="Oxygen"/>
                <a:ea typeface="Oxygen"/>
                <a:cs typeface="Oxygen"/>
                <a:sym typeface="Oxygen"/>
              </a:rPr>
              <a:t>“WeChat, China’s most popular messaging app (</a:t>
            </a:r>
            <a:r>
              <a:rPr lang="en" sz="1200" u="sng">
                <a:solidFill>
                  <a:schemeClr val="hlink"/>
                </a:solidFill>
                <a:latin typeface="Oxygen"/>
                <a:ea typeface="Oxygen"/>
                <a:cs typeface="Oxygen"/>
                <a:sym typeface="Oxygen"/>
                <a:hlinkClick r:id="rId4"/>
              </a:rPr>
              <a:t>an estimated half a billion users</a:t>
            </a:r>
            <a:r>
              <a:rPr lang="en" sz="1200">
                <a:latin typeface="Oxygen"/>
                <a:ea typeface="Oxygen"/>
                <a:cs typeface="Oxygen"/>
                <a:sym typeface="Oxygen"/>
              </a:rPr>
              <a:t>), has an in-built QR Code ecosystem. </a:t>
            </a:r>
            <a:endParaRPr sz="1200">
              <a:latin typeface="Oxygen"/>
              <a:ea typeface="Oxygen"/>
              <a:cs typeface="Oxygen"/>
              <a:sym typeface="Oxygen"/>
            </a:endParaRPr>
          </a:p>
          <a:p>
            <a:pPr indent="0" lvl="0" marL="0" rtl="0" algn="l">
              <a:lnSpc>
                <a:spcPct val="115000"/>
              </a:lnSpc>
              <a:spcBef>
                <a:spcPts val="0"/>
              </a:spcBef>
              <a:spcAft>
                <a:spcPts val="0"/>
              </a:spcAft>
              <a:buNone/>
            </a:pPr>
            <a:r>
              <a:t/>
            </a:r>
            <a:endParaRPr sz="1200">
              <a:latin typeface="Oxygen"/>
              <a:ea typeface="Oxygen"/>
              <a:cs typeface="Oxygen"/>
              <a:sym typeface="Oxygen"/>
            </a:endParaRPr>
          </a:p>
          <a:p>
            <a:pPr indent="0" lvl="0" marL="0" rtl="0" algn="l">
              <a:lnSpc>
                <a:spcPct val="115000"/>
              </a:lnSpc>
              <a:spcBef>
                <a:spcPts val="0"/>
              </a:spcBef>
              <a:spcAft>
                <a:spcPts val="0"/>
              </a:spcAft>
              <a:buNone/>
            </a:pPr>
            <a:r>
              <a:rPr lang="en" sz="1200">
                <a:solidFill>
                  <a:srgbClr val="434343"/>
                </a:solidFill>
                <a:latin typeface="Oxygen"/>
                <a:ea typeface="Oxygen"/>
                <a:cs typeface="Oxygen"/>
                <a:sym typeface="Oxygen"/>
              </a:rPr>
              <a:t>Walmart, Target, Starbucks, Dunkin Donuts, 7-11, Macy’s, CVS all provide </a:t>
            </a:r>
            <a:r>
              <a:rPr lang="en" sz="1200" u="sng">
                <a:solidFill>
                  <a:srgbClr val="434343"/>
                </a:solidFill>
                <a:latin typeface="Oxygen"/>
                <a:ea typeface="Oxygen"/>
                <a:cs typeface="Oxygen"/>
                <a:sym typeface="Oxygen"/>
                <a:hlinkClick r:id="rId5">
                  <a:extLst>
                    <a:ext uri="{A12FA001-AC4F-418D-AE19-62706E023703}">
                      <ahyp:hlinkClr val="tx"/>
                    </a:ext>
                  </a:extLst>
                </a:hlinkClick>
              </a:rPr>
              <a:t>QR code payment at POS</a:t>
            </a:r>
            <a:r>
              <a:rPr lang="en" sz="1200">
                <a:solidFill>
                  <a:srgbClr val="434343"/>
                </a:solidFill>
                <a:latin typeface="Oxygen"/>
                <a:ea typeface="Oxygen"/>
                <a:cs typeface="Oxygen"/>
                <a:sym typeface="Oxygen"/>
              </a:rPr>
              <a:t>...</a:t>
            </a:r>
            <a:r>
              <a:rPr i="1" lang="en" sz="1200">
                <a:solidFill>
                  <a:srgbClr val="434343"/>
                </a:solidFill>
                <a:latin typeface="Oxygen"/>
                <a:ea typeface="Oxygen"/>
                <a:cs typeface="Oxygen"/>
                <a:sym typeface="Oxygen"/>
              </a:rPr>
              <a:t>with their app</a:t>
            </a:r>
            <a:r>
              <a:rPr lang="en" sz="1200">
                <a:solidFill>
                  <a:srgbClr val="434343"/>
                </a:solidFill>
                <a:latin typeface="Oxygen"/>
                <a:ea typeface="Oxygen"/>
                <a:cs typeface="Oxygen"/>
                <a:sym typeface="Oxygen"/>
              </a:rPr>
              <a:t>.  </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None/>
            </a:pPr>
            <a:r>
              <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None/>
            </a:pPr>
            <a:r>
              <a:rPr lang="en" sz="1200">
                <a:solidFill>
                  <a:srgbClr val="434343"/>
                </a:solidFill>
                <a:latin typeface="Rubik"/>
                <a:ea typeface="Rubik"/>
                <a:cs typeface="Rubik"/>
                <a:sym typeface="Rubik"/>
              </a:rPr>
              <a:t>An app that requires download, account creation, payment info, email confirmation, etc. for use only to make payments at a specific retailer. </a:t>
            </a:r>
            <a:r>
              <a:rPr lang="en" sz="1200">
                <a:solidFill>
                  <a:schemeClr val="dk1"/>
                </a:solidFill>
                <a:latin typeface="Rubik"/>
                <a:ea typeface="Rubik"/>
                <a:cs typeface="Rubik"/>
                <a:sym typeface="Rubik"/>
              </a:rPr>
              <a:t>The customers’ perceived benefit (i.e. loyalty) isn’t often enough to overcome the friction of setup.</a:t>
            </a:r>
            <a:r>
              <a:rPr lang="en" sz="1200">
                <a:solidFill>
                  <a:schemeClr val="dk1"/>
                </a:solidFill>
                <a:latin typeface="Rubik Light"/>
                <a:ea typeface="Rubik Light"/>
                <a:cs typeface="Rubik Light"/>
                <a:sym typeface="Rubik Light"/>
              </a:rPr>
              <a:t> </a:t>
            </a:r>
            <a:endParaRPr sz="1200">
              <a:solidFill>
                <a:srgbClr val="434343"/>
              </a:solidFill>
              <a:latin typeface="Oxygen"/>
              <a:ea typeface="Oxygen"/>
              <a:cs typeface="Oxygen"/>
              <a:sym typeface="Oxygen"/>
            </a:endParaRPr>
          </a:p>
        </p:txBody>
      </p:sp>
      <p:sp>
        <p:nvSpPr>
          <p:cNvPr id="138" name="Google Shape;138;p17"/>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139" name="Google Shape;139;p17"/>
          <p:cNvPicPr preferRelativeResize="0"/>
          <p:nvPr/>
        </p:nvPicPr>
        <p:blipFill>
          <a:blip r:embed="rId6">
            <a:alphaModFix/>
          </a:blip>
          <a:stretch>
            <a:fillRect/>
          </a:stretch>
        </p:blipFill>
        <p:spPr>
          <a:xfrm>
            <a:off x="7801519" y="4715600"/>
            <a:ext cx="211885" cy="2119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8"/>
          <p:cNvPicPr preferRelativeResize="0"/>
          <p:nvPr/>
        </p:nvPicPr>
        <p:blipFill rotWithShape="1">
          <a:blip r:embed="rId3">
            <a:alphaModFix/>
          </a:blip>
          <a:srcRect b="82332" l="1699" r="7900" t="3772"/>
          <a:stretch/>
        </p:blipFill>
        <p:spPr>
          <a:xfrm>
            <a:off x="4314450" y="4007625"/>
            <a:ext cx="4647426" cy="558199"/>
          </a:xfrm>
          <a:prstGeom prst="rect">
            <a:avLst/>
          </a:prstGeom>
          <a:noFill/>
          <a:ln>
            <a:noFill/>
          </a:ln>
        </p:spPr>
      </p:pic>
      <p:pic>
        <p:nvPicPr>
          <p:cNvPr id="145" name="Google Shape;145;p18"/>
          <p:cNvPicPr preferRelativeResize="0"/>
          <p:nvPr/>
        </p:nvPicPr>
        <p:blipFill rotWithShape="1">
          <a:blip r:embed="rId4">
            <a:alphaModFix/>
          </a:blip>
          <a:srcRect b="0" l="21517" r="23813" t="0"/>
          <a:stretch/>
        </p:blipFill>
        <p:spPr>
          <a:xfrm>
            <a:off x="0" y="0"/>
            <a:ext cx="3808075" cy="5143500"/>
          </a:xfrm>
          <a:prstGeom prst="rect">
            <a:avLst/>
          </a:prstGeom>
          <a:noFill/>
          <a:ln>
            <a:noFill/>
          </a:ln>
        </p:spPr>
      </p:pic>
      <p:sp>
        <p:nvSpPr>
          <p:cNvPr id="146" name="Google Shape;146;p18"/>
          <p:cNvSpPr txBox="1"/>
          <p:nvPr/>
        </p:nvSpPr>
        <p:spPr>
          <a:xfrm>
            <a:off x="4314450" y="1493400"/>
            <a:ext cx="2248500" cy="26091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000">
                <a:solidFill>
                  <a:schemeClr val="dk1"/>
                </a:solidFill>
                <a:latin typeface="Oxygen"/>
                <a:ea typeface="Oxygen"/>
                <a:cs typeface="Oxygen"/>
                <a:sym typeface="Oxygen"/>
              </a:rPr>
              <a:t>“PayPal Wallet, Apple Pay, Google Pay offer ways to streamline the check-out process.” - </a:t>
            </a:r>
            <a:r>
              <a:rPr b="1" lang="en" sz="1000">
                <a:solidFill>
                  <a:schemeClr val="dk1"/>
                </a:solidFill>
                <a:latin typeface="Oxygen"/>
                <a:ea typeface="Oxygen"/>
                <a:cs typeface="Oxygen"/>
                <a:sym typeface="Oxygen"/>
              </a:rPr>
              <a:t>CNBC: Nov 29, 2019 - </a:t>
            </a:r>
            <a:r>
              <a:rPr b="1" lang="en" sz="1000" u="sng">
                <a:solidFill>
                  <a:schemeClr val="hlink"/>
                </a:solidFill>
                <a:latin typeface="Oxygen"/>
                <a:ea typeface="Oxygen"/>
                <a:cs typeface="Oxygen"/>
                <a:sym typeface="Oxygen"/>
                <a:hlinkClick r:id="rId5"/>
              </a:rPr>
              <a:t>Mobile payments undermine banks’ battle for credit card dominance</a:t>
            </a:r>
            <a:endParaRPr b="1" sz="1000">
              <a:solidFill>
                <a:schemeClr val="dk1"/>
              </a:solidFill>
              <a:latin typeface="Oxygen"/>
              <a:ea typeface="Oxygen"/>
              <a:cs typeface="Oxygen"/>
              <a:sym typeface="Oxygen"/>
            </a:endParaRPr>
          </a:p>
          <a:p>
            <a:pPr indent="0" lvl="0" marL="0" rtl="0" algn="l">
              <a:lnSpc>
                <a:spcPct val="125000"/>
              </a:lnSpc>
              <a:spcBef>
                <a:spcPts val="0"/>
              </a:spcBef>
              <a:spcAft>
                <a:spcPts val="0"/>
              </a:spcAft>
              <a:buNone/>
            </a:pPr>
            <a:r>
              <a:rPr b="1" lang="en" sz="1000" u="sng">
                <a:solidFill>
                  <a:schemeClr val="hlink"/>
                </a:solidFill>
                <a:latin typeface="Oxygen"/>
                <a:ea typeface="Oxygen"/>
                <a:cs typeface="Oxygen"/>
                <a:sym typeface="Oxygen"/>
                <a:hlinkClick r:id="rId6"/>
              </a:rPr>
              <a:t>the US</a:t>
            </a:r>
            <a:r>
              <a:rPr b="1" lang="en" sz="1000">
                <a:solidFill>
                  <a:schemeClr val="dk1"/>
                </a:solidFill>
                <a:latin typeface="Oxygen"/>
                <a:ea typeface="Oxygen"/>
                <a:cs typeface="Oxygen"/>
                <a:sym typeface="Oxygen"/>
              </a:rPr>
              <a:t> - MacRumors October 23, 2019</a:t>
            </a:r>
            <a:endParaRPr sz="1000">
              <a:solidFill>
                <a:schemeClr val="dk1"/>
              </a:solidFill>
              <a:latin typeface="Oxygen"/>
              <a:ea typeface="Oxygen"/>
              <a:cs typeface="Oxygen"/>
              <a:sym typeface="Oxygen"/>
            </a:endParaRPr>
          </a:p>
          <a:p>
            <a:pPr indent="0" lvl="0" marL="0" rtl="0" algn="l">
              <a:lnSpc>
                <a:spcPct val="125000"/>
              </a:lnSpc>
              <a:spcBef>
                <a:spcPts val="0"/>
              </a:spcBef>
              <a:spcAft>
                <a:spcPts val="0"/>
              </a:spcAft>
              <a:buNone/>
            </a:pPr>
            <a:r>
              <a:t/>
            </a:r>
            <a:endParaRPr b="1" sz="1000">
              <a:solidFill>
                <a:schemeClr val="dk1"/>
              </a:solidFill>
              <a:latin typeface="Oxygen"/>
              <a:ea typeface="Oxygen"/>
              <a:cs typeface="Oxygen"/>
              <a:sym typeface="Oxygen"/>
            </a:endParaRPr>
          </a:p>
          <a:p>
            <a:pPr indent="0" lvl="0" marL="0" rtl="0" algn="l">
              <a:lnSpc>
                <a:spcPct val="125000"/>
              </a:lnSpc>
              <a:spcBef>
                <a:spcPts val="0"/>
              </a:spcBef>
              <a:spcAft>
                <a:spcPts val="0"/>
              </a:spcAft>
              <a:buClr>
                <a:schemeClr val="dk1"/>
              </a:buClr>
              <a:buSzPts val="1100"/>
              <a:buFont typeface="Arial"/>
              <a:buNone/>
            </a:pPr>
            <a:r>
              <a:rPr lang="en" sz="1000">
                <a:solidFill>
                  <a:schemeClr val="dk1"/>
                </a:solidFill>
                <a:latin typeface="Oxygen"/>
                <a:ea typeface="Oxygen"/>
                <a:cs typeface="Oxygen"/>
                <a:sym typeface="Oxygen"/>
              </a:rPr>
              <a:t>“In what situations would you like to be able to pay with your smartphone (without debit/credit card or cash)?”</a:t>
            </a:r>
            <a:endParaRPr sz="1000">
              <a:solidFill>
                <a:schemeClr val="dk1"/>
              </a:solidFill>
              <a:latin typeface="Oxygen"/>
              <a:ea typeface="Oxygen"/>
              <a:cs typeface="Oxygen"/>
              <a:sym typeface="Oxygen"/>
            </a:endParaRPr>
          </a:p>
          <a:p>
            <a:pPr indent="0" lvl="0" marL="0" rtl="0" algn="l">
              <a:lnSpc>
                <a:spcPct val="125000"/>
              </a:lnSpc>
              <a:spcBef>
                <a:spcPts val="0"/>
              </a:spcBef>
              <a:spcAft>
                <a:spcPts val="0"/>
              </a:spcAft>
              <a:buNone/>
            </a:pPr>
            <a:r>
              <a:rPr lang="en" sz="1000" u="sng">
                <a:solidFill>
                  <a:schemeClr val="accent5"/>
                </a:solidFill>
                <a:latin typeface="Oxygen"/>
                <a:ea typeface="Oxygen"/>
                <a:cs typeface="Oxygen"/>
                <a:sym typeface="Oxygen"/>
                <a:hlinkClick r:id="rId7">
                  <a:extLst>
                    <a:ext uri="{A12FA001-AC4F-418D-AE19-62706E023703}">
                      <ahyp:hlinkClr val="tx"/>
                    </a:ext>
                  </a:extLst>
                </a:hlinkClick>
              </a:rPr>
              <a:t>https://www.statista.com/forecasts/997133/mobile-payments-by-situation-in-the-us</a:t>
            </a:r>
            <a:endParaRPr sz="1000">
              <a:solidFill>
                <a:schemeClr val="dk1"/>
              </a:solidFill>
              <a:latin typeface="Oxygen"/>
              <a:ea typeface="Oxygen"/>
              <a:cs typeface="Oxygen"/>
              <a:sym typeface="Oxygen"/>
            </a:endParaRPr>
          </a:p>
        </p:txBody>
      </p:sp>
      <p:sp>
        <p:nvSpPr>
          <p:cNvPr id="147" name="Google Shape;147;p18"/>
          <p:cNvSpPr txBox="1"/>
          <p:nvPr/>
        </p:nvSpPr>
        <p:spPr>
          <a:xfrm>
            <a:off x="4314450" y="414225"/>
            <a:ext cx="4593900" cy="459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rgbClr val="434343"/>
                </a:solidFill>
                <a:latin typeface="Rubik"/>
                <a:ea typeface="Rubik"/>
                <a:cs typeface="Rubik"/>
                <a:sym typeface="Rubik"/>
              </a:rPr>
              <a:t>Yet mobile payments are on the rise in the US</a:t>
            </a:r>
            <a:endParaRPr b="1" sz="3000">
              <a:solidFill>
                <a:srgbClr val="434343"/>
              </a:solidFill>
              <a:latin typeface="Rubik"/>
              <a:ea typeface="Rubik"/>
              <a:cs typeface="Rubik"/>
              <a:sym typeface="Rubik"/>
            </a:endParaRPr>
          </a:p>
        </p:txBody>
      </p:sp>
      <p:sp>
        <p:nvSpPr>
          <p:cNvPr id="148" name="Google Shape;148;p18"/>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149" name="Google Shape;149;p18"/>
          <p:cNvPicPr preferRelativeResize="0"/>
          <p:nvPr/>
        </p:nvPicPr>
        <p:blipFill>
          <a:blip r:embed="rId8">
            <a:alphaModFix/>
          </a:blip>
          <a:stretch>
            <a:fillRect/>
          </a:stretch>
        </p:blipFill>
        <p:spPr>
          <a:xfrm>
            <a:off x="7801519" y="4715600"/>
            <a:ext cx="211885" cy="211910"/>
          </a:xfrm>
          <a:prstGeom prst="rect">
            <a:avLst/>
          </a:prstGeom>
          <a:noFill/>
          <a:ln>
            <a:noFill/>
          </a:ln>
        </p:spPr>
      </p:pic>
      <p:sp>
        <p:nvSpPr>
          <p:cNvPr id="150" name="Google Shape;150;p18"/>
          <p:cNvSpPr txBox="1"/>
          <p:nvPr/>
        </p:nvSpPr>
        <p:spPr>
          <a:xfrm>
            <a:off x="6724275" y="1477450"/>
            <a:ext cx="2248500" cy="23379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000">
                <a:solidFill>
                  <a:schemeClr val="dk1"/>
                </a:solidFill>
                <a:latin typeface="Oxygen"/>
                <a:ea typeface="Oxygen"/>
                <a:cs typeface="Oxygen"/>
                <a:sym typeface="Oxygen"/>
              </a:rPr>
              <a:t>“Nearly 64 million people (30% of all US smartphone users) are expected to use mobile payments in 2019, a 9.1% increase over 2018...Nearly 50% of all smartphone users are 25-34, so the growth of mobile payments is expected to be strongest in this age group, although growing across the board.” - </a:t>
            </a:r>
            <a:r>
              <a:rPr b="1" lang="en" sz="1000" u="sng">
                <a:solidFill>
                  <a:schemeClr val="hlink"/>
                </a:solidFill>
                <a:latin typeface="Oxygen"/>
                <a:ea typeface="Oxygen"/>
                <a:cs typeface="Oxygen"/>
                <a:sym typeface="Oxygen"/>
                <a:hlinkClick r:id="rId9"/>
              </a:rPr>
              <a:t>Apple Pay Overtakes Starbucks as Most Popular Mobile Payment Platform in the US</a:t>
            </a:r>
            <a:r>
              <a:rPr b="1" lang="en" sz="1000">
                <a:solidFill>
                  <a:schemeClr val="dk1"/>
                </a:solidFill>
                <a:latin typeface="Oxygen"/>
                <a:ea typeface="Oxygen"/>
                <a:cs typeface="Oxygen"/>
                <a:sym typeface="Oxygen"/>
              </a:rPr>
              <a:t> - MacRumors October 23, 2019</a:t>
            </a:r>
            <a:endParaRPr sz="1000">
              <a:solidFill>
                <a:schemeClr val="dk1"/>
              </a:solidFill>
              <a:latin typeface="Oxygen"/>
              <a:ea typeface="Oxygen"/>
              <a:cs typeface="Oxygen"/>
              <a:sym typeface="Oxygen"/>
            </a:endParaRPr>
          </a:p>
          <a:p>
            <a:pPr indent="0" lvl="0" marL="0" rtl="0" algn="l">
              <a:lnSpc>
                <a:spcPct val="125000"/>
              </a:lnSpc>
              <a:spcBef>
                <a:spcPts val="0"/>
              </a:spcBef>
              <a:spcAft>
                <a:spcPts val="0"/>
              </a:spcAft>
              <a:buNone/>
            </a:pPr>
            <a:r>
              <a:t/>
            </a:r>
            <a:endParaRPr sz="1000">
              <a:solidFill>
                <a:schemeClr val="dk1"/>
              </a:solidFill>
              <a:latin typeface="Oxygen"/>
              <a:ea typeface="Oxygen"/>
              <a:cs typeface="Oxygen"/>
              <a:sym typeface="Oxygen"/>
            </a:endParaRPr>
          </a:p>
        </p:txBody>
      </p:sp>
      <p:sp>
        <p:nvSpPr>
          <p:cNvPr id="151" name="Google Shape;151;p18"/>
          <p:cNvSpPr txBox="1"/>
          <p:nvPr/>
        </p:nvSpPr>
        <p:spPr>
          <a:xfrm>
            <a:off x="10572750" y="205725"/>
            <a:ext cx="4263900" cy="539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QR code use in the US</a:t>
            </a:r>
            <a:endParaRPr b="1" sz="3000">
              <a:solidFill>
                <a:srgbClr val="434343"/>
              </a:solidFill>
              <a:latin typeface="Rubik"/>
              <a:ea typeface="Rubik"/>
              <a:cs typeface="Rubik"/>
              <a:sym typeface="Rubik"/>
            </a:endParaRPr>
          </a:p>
        </p:txBody>
      </p:sp>
      <p:sp>
        <p:nvSpPr>
          <p:cNvPr id="152" name="Google Shape;152;p18"/>
          <p:cNvSpPr txBox="1"/>
          <p:nvPr/>
        </p:nvSpPr>
        <p:spPr>
          <a:xfrm>
            <a:off x="10643725" y="865550"/>
            <a:ext cx="4279200" cy="371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Oxygen Light"/>
                <a:ea typeface="Oxygen Light"/>
                <a:cs typeface="Oxygen Light"/>
                <a:sym typeface="Oxygen Light"/>
              </a:rPr>
              <a:t>“</a:t>
            </a:r>
            <a:r>
              <a:rPr b="1" lang="en" sz="1200">
                <a:latin typeface="Oxygen"/>
                <a:ea typeface="Oxygen"/>
                <a:cs typeface="Oxygen"/>
                <a:sym typeface="Oxygen"/>
              </a:rPr>
              <a:t>In 2017, Apple’s iOS 11 incorporated a native QR code reader built into the camera app</a:t>
            </a:r>
            <a:r>
              <a:rPr lang="en" sz="1200">
                <a:latin typeface="Oxygen Light"/>
                <a:ea typeface="Oxygen Light"/>
                <a:cs typeface="Oxygen Light"/>
                <a:sym typeface="Oxygen Light"/>
              </a:rPr>
              <a:t>....Android phones got QR codes as native OS in early 2019 with the release of Pie</a:t>
            </a:r>
            <a:endParaRPr sz="1200">
              <a:latin typeface="Oxygen Light"/>
              <a:ea typeface="Oxygen Light"/>
              <a:cs typeface="Oxygen Light"/>
              <a:sym typeface="Oxygen Light"/>
            </a:endParaRPr>
          </a:p>
          <a:p>
            <a:pPr indent="0" lvl="0" marL="0" rtl="0" algn="l">
              <a:lnSpc>
                <a:spcPct val="150000"/>
              </a:lnSpc>
              <a:spcBef>
                <a:spcPts val="0"/>
              </a:spcBef>
              <a:spcAft>
                <a:spcPts val="0"/>
              </a:spcAft>
              <a:buNone/>
            </a:pPr>
            <a:r>
              <a:t/>
            </a:r>
            <a:endParaRPr sz="1200">
              <a:latin typeface="Oxygen Light"/>
              <a:ea typeface="Oxygen Light"/>
              <a:cs typeface="Oxygen Light"/>
              <a:sym typeface="Oxygen Light"/>
            </a:endParaRPr>
          </a:p>
          <a:p>
            <a:pPr indent="0" lvl="0" marL="0" rtl="0" algn="l">
              <a:lnSpc>
                <a:spcPct val="150000"/>
              </a:lnSpc>
              <a:spcBef>
                <a:spcPts val="0"/>
              </a:spcBef>
              <a:spcAft>
                <a:spcPts val="0"/>
              </a:spcAft>
              <a:buNone/>
            </a:pPr>
            <a:r>
              <a:rPr lang="en" sz="1200">
                <a:latin typeface="Oxygen Light"/>
                <a:ea typeface="Oxygen Light"/>
                <a:cs typeface="Oxygen Light"/>
                <a:sym typeface="Oxygen Light"/>
              </a:rPr>
              <a:t>Further reading - </a:t>
            </a:r>
            <a:r>
              <a:rPr lang="en" sz="1100" u="sng">
                <a:solidFill>
                  <a:schemeClr val="hlink"/>
                </a:solidFill>
                <a:hlinkClick r:id="rId10"/>
              </a:rPr>
              <a:t>https://scanova.io/blog/do-people-use-qr-codes/</a:t>
            </a:r>
            <a:endParaRPr sz="1200">
              <a:latin typeface="Oxygen Light"/>
              <a:ea typeface="Oxygen Light"/>
              <a:cs typeface="Oxygen Light"/>
              <a:sym typeface="Oxygen Light"/>
            </a:endParaRPr>
          </a:p>
        </p:txBody>
      </p:sp>
      <p:sp>
        <p:nvSpPr>
          <p:cNvPr id="153" name="Google Shape;153;p18"/>
          <p:cNvSpPr txBox="1"/>
          <p:nvPr/>
        </p:nvSpPr>
        <p:spPr>
          <a:xfrm>
            <a:off x="14081325" y="436562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154" name="Google Shape;154;p18"/>
          <p:cNvPicPr preferRelativeResize="0"/>
          <p:nvPr/>
        </p:nvPicPr>
        <p:blipFill>
          <a:blip r:embed="rId8">
            <a:alphaModFix/>
          </a:blip>
          <a:stretch>
            <a:fillRect/>
          </a:stretch>
        </p:blipFill>
        <p:spPr>
          <a:xfrm>
            <a:off x="13802269" y="4352750"/>
            <a:ext cx="211885" cy="211910"/>
          </a:xfrm>
          <a:prstGeom prst="rect">
            <a:avLst/>
          </a:prstGeom>
          <a:noFill/>
          <a:ln>
            <a:noFill/>
          </a:ln>
        </p:spPr>
      </p:pic>
      <p:pic>
        <p:nvPicPr>
          <p:cNvPr id="155" name="Google Shape;155;p18">
            <a:hlinkClick r:id="rId11"/>
          </p:cNvPr>
          <p:cNvPicPr preferRelativeResize="0"/>
          <p:nvPr/>
        </p:nvPicPr>
        <p:blipFill rotWithShape="1">
          <a:blip r:embed="rId12">
            <a:alphaModFix/>
          </a:blip>
          <a:srcRect b="4416" l="13877" r="19500" t="9650"/>
          <a:stretch/>
        </p:blipFill>
        <p:spPr>
          <a:xfrm>
            <a:off x="11127137" y="2854250"/>
            <a:ext cx="2559776" cy="1861350"/>
          </a:xfrm>
          <a:prstGeom prst="rect">
            <a:avLst/>
          </a:prstGeom>
          <a:noFill/>
          <a:ln>
            <a:noFill/>
          </a:ln>
        </p:spPr>
      </p:pic>
      <p:sp>
        <p:nvSpPr>
          <p:cNvPr id="156" name="Google Shape;156;p18"/>
          <p:cNvSpPr txBox="1"/>
          <p:nvPr/>
        </p:nvSpPr>
        <p:spPr>
          <a:xfrm>
            <a:off x="11075075" y="2758200"/>
            <a:ext cx="39393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85858"/>
                </a:solidFill>
                <a:highlight>
                  <a:srgbClr val="FFFFFF"/>
                </a:highlight>
                <a:latin typeface="Rubik Light"/>
                <a:ea typeface="Rubik Light"/>
                <a:cs typeface="Rubik Light"/>
                <a:sym typeface="Rubik Light"/>
              </a:rPr>
              <a:t>Expected QR Code Usage in U.S. Households (Millions)</a:t>
            </a:r>
            <a:endParaRPr sz="1200">
              <a:latin typeface="Rubik Light"/>
              <a:ea typeface="Rubik Light"/>
              <a:cs typeface="Rubik Light"/>
              <a:sym typeface="Rubik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 name="Shape 160"/>
        <p:cNvGrpSpPr/>
        <p:nvPr/>
      </p:nvGrpSpPr>
      <p:grpSpPr>
        <a:xfrm>
          <a:off x="0" y="0"/>
          <a:ext cx="0" cy="0"/>
          <a:chOff x="0" y="0"/>
          <a:chExt cx="0" cy="0"/>
        </a:xfrm>
      </p:grpSpPr>
      <p:sp>
        <p:nvSpPr>
          <p:cNvPr id="161" name="Google Shape;161;p19"/>
          <p:cNvSpPr txBox="1"/>
          <p:nvPr/>
        </p:nvSpPr>
        <p:spPr>
          <a:xfrm>
            <a:off x="4090875" y="1633200"/>
            <a:ext cx="4714200" cy="30954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300">
                <a:solidFill>
                  <a:srgbClr val="333333"/>
                </a:solidFill>
                <a:latin typeface="Rubik Light"/>
                <a:ea typeface="Rubik Light"/>
                <a:cs typeface="Rubik Light"/>
                <a:sym typeface="Rubik Light"/>
              </a:rPr>
              <a:t>In most physical retail scenarios the customer is standing in front of the POS to swipe, insert, or enter online. Plastic works well.</a:t>
            </a:r>
            <a:endParaRPr sz="1300">
              <a:solidFill>
                <a:srgbClr val="333333"/>
              </a:solidFill>
              <a:latin typeface="Rubik Light"/>
              <a:ea typeface="Rubik Light"/>
              <a:cs typeface="Rubik Light"/>
              <a:sym typeface="Rubik Light"/>
            </a:endParaRPr>
          </a:p>
          <a:p>
            <a:pPr indent="0" lvl="0" marL="0" rtl="0" algn="l">
              <a:lnSpc>
                <a:spcPct val="125000"/>
              </a:lnSpc>
              <a:spcBef>
                <a:spcPts val="0"/>
              </a:spcBef>
              <a:spcAft>
                <a:spcPts val="0"/>
              </a:spcAft>
              <a:buNone/>
            </a:pPr>
            <a:r>
              <a:t/>
            </a:r>
            <a:endParaRPr sz="1300">
              <a:solidFill>
                <a:srgbClr val="333333"/>
              </a:solidFill>
              <a:latin typeface="Rubik Light"/>
              <a:ea typeface="Rubik Light"/>
              <a:cs typeface="Rubik Light"/>
              <a:sym typeface="Rubik Light"/>
            </a:endParaRPr>
          </a:p>
          <a:p>
            <a:pPr indent="0" lvl="0" marL="0" rtl="0" algn="l">
              <a:lnSpc>
                <a:spcPct val="125000"/>
              </a:lnSpc>
              <a:spcBef>
                <a:spcPts val="0"/>
              </a:spcBef>
              <a:spcAft>
                <a:spcPts val="0"/>
              </a:spcAft>
              <a:buNone/>
            </a:pPr>
            <a:r>
              <a:rPr lang="en" sz="1300">
                <a:solidFill>
                  <a:srgbClr val="333333"/>
                </a:solidFill>
                <a:latin typeface="Rubik Light"/>
                <a:ea typeface="Rubik Light"/>
                <a:cs typeface="Rubik Light"/>
                <a:sym typeface="Rubik Light"/>
              </a:rPr>
              <a:t>And with mobile purchases online, the card is stored for use.  </a:t>
            </a:r>
            <a:endParaRPr sz="1300">
              <a:solidFill>
                <a:srgbClr val="333333"/>
              </a:solidFill>
              <a:latin typeface="Rubik Light"/>
              <a:ea typeface="Rubik Light"/>
              <a:cs typeface="Rubik Light"/>
              <a:sym typeface="Rubik Light"/>
            </a:endParaRPr>
          </a:p>
          <a:p>
            <a:pPr indent="0" lvl="0" marL="0" rtl="0" algn="l">
              <a:lnSpc>
                <a:spcPct val="125000"/>
              </a:lnSpc>
              <a:spcBef>
                <a:spcPts val="0"/>
              </a:spcBef>
              <a:spcAft>
                <a:spcPts val="0"/>
              </a:spcAft>
              <a:buNone/>
            </a:pPr>
            <a:r>
              <a:rPr lang="en" sz="1300">
                <a:solidFill>
                  <a:srgbClr val="333333"/>
                </a:solidFill>
                <a:latin typeface="Rubik Light"/>
                <a:ea typeface="Rubik Light"/>
                <a:cs typeface="Rubik Light"/>
                <a:sym typeface="Rubik Light"/>
              </a:rPr>
              <a:t>In fact, paying online with Amazon is even easier than paying a plastic card in most retail.</a:t>
            </a:r>
            <a:endParaRPr sz="1300">
              <a:solidFill>
                <a:schemeClr val="dk1"/>
              </a:solidFill>
              <a:latin typeface="Rubik Light"/>
              <a:ea typeface="Rubik Light"/>
              <a:cs typeface="Rubik Light"/>
              <a:sym typeface="Rubik Light"/>
            </a:endParaRPr>
          </a:p>
        </p:txBody>
      </p:sp>
      <p:sp>
        <p:nvSpPr>
          <p:cNvPr id="162" name="Google Shape;162;p19"/>
          <p:cNvSpPr txBox="1"/>
          <p:nvPr/>
        </p:nvSpPr>
        <p:spPr>
          <a:xfrm>
            <a:off x="4090875" y="369875"/>
            <a:ext cx="4928100" cy="49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34343"/>
                </a:solidFill>
                <a:latin typeface="Rubik"/>
                <a:ea typeface="Rubik"/>
                <a:cs typeface="Rubik"/>
                <a:sym typeface="Rubik"/>
              </a:rPr>
              <a:t>Why d</a:t>
            </a:r>
            <a:r>
              <a:rPr b="1" lang="en" sz="3000">
                <a:solidFill>
                  <a:srgbClr val="434343"/>
                </a:solidFill>
                <a:latin typeface="Rubik"/>
                <a:ea typeface="Rubik"/>
                <a:cs typeface="Rubik"/>
                <a:sym typeface="Rubik"/>
              </a:rPr>
              <a:t>o we need an alternative to plastic?</a:t>
            </a:r>
            <a:endParaRPr b="1" sz="3000">
              <a:solidFill>
                <a:srgbClr val="434343"/>
              </a:solidFill>
              <a:latin typeface="Rubik"/>
              <a:ea typeface="Rubik"/>
              <a:cs typeface="Rubik"/>
              <a:sym typeface="Rubik"/>
            </a:endParaRPr>
          </a:p>
        </p:txBody>
      </p:sp>
      <p:sp>
        <p:nvSpPr>
          <p:cNvPr id="163" name="Google Shape;163;p19"/>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164" name="Google Shape;164;p19"/>
          <p:cNvPicPr preferRelativeResize="0"/>
          <p:nvPr/>
        </p:nvPicPr>
        <p:blipFill>
          <a:blip r:embed="rId3">
            <a:alphaModFix/>
          </a:blip>
          <a:stretch>
            <a:fillRect/>
          </a:stretch>
        </p:blipFill>
        <p:spPr>
          <a:xfrm>
            <a:off x="7801519" y="4715600"/>
            <a:ext cx="211885" cy="211910"/>
          </a:xfrm>
          <a:prstGeom prst="rect">
            <a:avLst/>
          </a:prstGeom>
          <a:noFill/>
          <a:ln>
            <a:noFill/>
          </a:ln>
        </p:spPr>
      </p:pic>
      <p:grpSp>
        <p:nvGrpSpPr>
          <p:cNvPr id="165" name="Google Shape;165;p19"/>
          <p:cNvGrpSpPr/>
          <p:nvPr/>
        </p:nvGrpSpPr>
        <p:grpSpPr>
          <a:xfrm>
            <a:off x="0" y="0"/>
            <a:ext cx="3808074" cy="5143500"/>
            <a:chOff x="0" y="0"/>
            <a:chExt cx="3808074" cy="5143500"/>
          </a:xfrm>
        </p:grpSpPr>
        <p:pic>
          <p:nvPicPr>
            <p:cNvPr id="166" name="Google Shape;166;p19"/>
            <p:cNvPicPr preferRelativeResize="0"/>
            <p:nvPr/>
          </p:nvPicPr>
          <p:blipFill rotWithShape="1">
            <a:blip r:embed="rId4">
              <a:alphaModFix/>
            </a:blip>
            <a:srcRect b="0" l="22558" r="19597" t="0"/>
            <a:stretch/>
          </p:blipFill>
          <p:spPr>
            <a:xfrm>
              <a:off x="0" y="0"/>
              <a:ext cx="3808074" cy="5143500"/>
            </a:xfrm>
            <a:prstGeom prst="rect">
              <a:avLst/>
            </a:prstGeom>
            <a:noFill/>
            <a:ln>
              <a:noFill/>
            </a:ln>
          </p:spPr>
        </p:pic>
        <p:sp>
          <p:nvSpPr>
            <p:cNvPr id="167" name="Google Shape;167;p19"/>
            <p:cNvSpPr/>
            <p:nvPr/>
          </p:nvSpPr>
          <p:spPr>
            <a:xfrm rot="-925696">
              <a:off x="1018657" y="2310307"/>
              <a:ext cx="374391" cy="106196"/>
            </a:xfrm>
            <a:prstGeom prst="rect">
              <a:avLst/>
            </a:pr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20"/>
          <p:cNvGrpSpPr/>
          <p:nvPr/>
        </p:nvGrpSpPr>
        <p:grpSpPr>
          <a:xfrm>
            <a:off x="0" y="0"/>
            <a:ext cx="3808074" cy="5143500"/>
            <a:chOff x="0" y="0"/>
            <a:chExt cx="3808074" cy="5143500"/>
          </a:xfrm>
        </p:grpSpPr>
        <p:pic>
          <p:nvPicPr>
            <p:cNvPr id="173" name="Google Shape;173;p20"/>
            <p:cNvPicPr preferRelativeResize="0"/>
            <p:nvPr/>
          </p:nvPicPr>
          <p:blipFill rotWithShape="1">
            <a:blip r:embed="rId3">
              <a:alphaModFix/>
            </a:blip>
            <a:srcRect b="0" l="22558" r="19597" t="0"/>
            <a:stretch/>
          </p:blipFill>
          <p:spPr>
            <a:xfrm>
              <a:off x="0" y="0"/>
              <a:ext cx="3808074" cy="5143500"/>
            </a:xfrm>
            <a:prstGeom prst="rect">
              <a:avLst/>
            </a:prstGeom>
            <a:noFill/>
            <a:ln>
              <a:noFill/>
            </a:ln>
          </p:spPr>
        </p:pic>
        <p:sp>
          <p:nvSpPr>
            <p:cNvPr id="174" name="Google Shape;174;p20"/>
            <p:cNvSpPr/>
            <p:nvPr/>
          </p:nvSpPr>
          <p:spPr>
            <a:xfrm rot="-925696">
              <a:off x="1018657" y="2310307"/>
              <a:ext cx="374391" cy="106196"/>
            </a:xfrm>
            <a:prstGeom prst="rect">
              <a:avLst/>
            </a:pr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0"/>
          <p:cNvSpPr txBox="1"/>
          <p:nvPr/>
        </p:nvSpPr>
        <p:spPr>
          <a:xfrm>
            <a:off x="4090875" y="1555650"/>
            <a:ext cx="4714200" cy="30954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300">
                <a:solidFill>
                  <a:srgbClr val="333333"/>
                </a:solidFill>
                <a:latin typeface="Rubik Light"/>
                <a:ea typeface="Rubik Light"/>
                <a:cs typeface="Rubik Light"/>
                <a:sym typeface="Rubik Light"/>
              </a:rPr>
              <a:t>In most physical retail scenarios the customer is standing in front of the POS to insert their card, or enter online. Plastic works well.</a:t>
            </a:r>
            <a:endParaRPr sz="1300">
              <a:solidFill>
                <a:srgbClr val="333333"/>
              </a:solidFill>
              <a:latin typeface="Rubik Light"/>
              <a:ea typeface="Rubik Light"/>
              <a:cs typeface="Rubik Light"/>
              <a:sym typeface="Rubik Light"/>
            </a:endParaRPr>
          </a:p>
          <a:p>
            <a:pPr indent="0" lvl="0" marL="0" rtl="0" algn="l">
              <a:lnSpc>
                <a:spcPct val="125000"/>
              </a:lnSpc>
              <a:spcBef>
                <a:spcPts val="0"/>
              </a:spcBef>
              <a:spcAft>
                <a:spcPts val="0"/>
              </a:spcAft>
              <a:buNone/>
            </a:pPr>
            <a:r>
              <a:t/>
            </a:r>
            <a:endParaRPr sz="1300">
              <a:solidFill>
                <a:srgbClr val="333333"/>
              </a:solidFill>
              <a:latin typeface="Rubik Light"/>
              <a:ea typeface="Rubik Light"/>
              <a:cs typeface="Rubik Light"/>
              <a:sym typeface="Rubik Light"/>
            </a:endParaRPr>
          </a:p>
          <a:p>
            <a:pPr indent="0" lvl="0" marL="0" rtl="0" algn="l">
              <a:lnSpc>
                <a:spcPct val="125000"/>
              </a:lnSpc>
              <a:spcBef>
                <a:spcPts val="0"/>
              </a:spcBef>
              <a:spcAft>
                <a:spcPts val="0"/>
              </a:spcAft>
              <a:buNone/>
            </a:pPr>
            <a:r>
              <a:rPr lang="en" sz="1300">
                <a:solidFill>
                  <a:srgbClr val="333333"/>
                </a:solidFill>
                <a:latin typeface="Rubik Light"/>
                <a:ea typeface="Rubik Light"/>
                <a:cs typeface="Rubik Light"/>
                <a:sym typeface="Rubik Light"/>
              </a:rPr>
              <a:t>And with mobile purchases online, the card is stored for use.  </a:t>
            </a:r>
            <a:endParaRPr sz="1300">
              <a:solidFill>
                <a:srgbClr val="333333"/>
              </a:solidFill>
              <a:latin typeface="Rubik Light"/>
              <a:ea typeface="Rubik Light"/>
              <a:cs typeface="Rubik Light"/>
              <a:sym typeface="Rubik Light"/>
            </a:endParaRPr>
          </a:p>
          <a:p>
            <a:pPr indent="0" lvl="0" marL="0" rtl="0" algn="l">
              <a:lnSpc>
                <a:spcPct val="125000"/>
              </a:lnSpc>
              <a:spcBef>
                <a:spcPts val="0"/>
              </a:spcBef>
              <a:spcAft>
                <a:spcPts val="0"/>
              </a:spcAft>
              <a:buNone/>
            </a:pPr>
            <a:r>
              <a:rPr lang="en" sz="1300">
                <a:solidFill>
                  <a:srgbClr val="333333"/>
                </a:solidFill>
                <a:latin typeface="Rubik Light"/>
                <a:ea typeface="Rubik Light"/>
                <a:cs typeface="Rubik Light"/>
                <a:sym typeface="Rubik Light"/>
              </a:rPr>
              <a:t>Paying online with Amazon is often easier than paying a plastic card in most retail.</a:t>
            </a:r>
            <a:endParaRPr sz="1300">
              <a:solidFill>
                <a:srgbClr val="333333"/>
              </a:solidFill>
              <a:latin typeface="Rubik Light"/>
              <a:ea typeface="Rubik Light"/>
              <a:cs typeface="Rubik Light"/>
              <a:sym typeface="Rubik Light"/>
            </a:endParaRPr>
          </a:p>
          <a:p>
            <a:pPr indent="0" lvl="0" marL="0" rtl="0" algn="l">
              <a:lnSpc>
                <a:spcPct val="125000"/>
              </a:lnSpc>
              <a:spcBef>
                <a:spcPts val="0"/>
              </a:spcBef>
              <a:spcAft>
                <a:spcPts val="0"/>
              </a:spcAft>
              <a:buNone/>
            </a:pPr>
            <a:r>
              <a:t/>
            </a:r>
            <a:endParaRPr sz="1300">
              <a:solidFill>
                <a:srgbClr val="333333"/>
              </a:solidFill>
              <a:latin typeface="Rubik Light"/>
              <a:ea typeface="Rubik Light"/>
              <a:cs typeface="Rubik Light"/>
              <a:sym typeface="Rubik Light"/>
            </a:endParaRPr>
          </a:p>
          <a:p>
            <a:pPr indent="0" lvl="0" marL="0" rtl="0" algn="l">
              <a:lnSpc>
                <a:spcPct val="125000"/>
              </a:lnSpc>
              <a:spcBef>
                <a:spcPts val="0"/>
              </a:spcBef>
              <a:spcAft>
                <a:spcPts val="0"/>
              </a:spcAft>
              <a:buNone/>
            </a:pPr>
            <a:r>
              <a:rPr lang="en" sz="1300">
                <a:solidFill>
                  <a:srgbClr val="333333"/>
                </a:solidFill>
                <a:latin typeface="Rubik Light"/>
                <a:ea typeface="Rubik Light"/>
                <a:cs typeface="Rubik Light"/>
                <a:sym typeface="Rubik Light"/>
              </a:rPr>
              <a:t>In restaurants and bars, however, the server has to act as a go-between the POS and customer because a tip is involved. There are costly inefficiencies (multiple trips from a table to a POS, ), rerunning tips later, and customers waiting to leave, not losing their card, mental math of tip, etc.</a:t>
            </a:r>
            <a:endParaRPr sz="1300">
              <a:solidFill>
                <a:srgbClr val="333333"/>
              </a:solidFill>
              <a:latin typeface="Rubik Light"/>
              <a:ea typeface="Rubik Light"/>
              <a:cs typeface="Rubik Light"/>
              <a:sym typeface="Rubik Light"/>
            </a:endParaRPr>
          </a:p>
        </p:txBody>
      </p:sp>
      <p:sp>
        <p:nvSpPr>
          <p:cNvPr id="176" name="Google Shape;176;p20"/>
          <p:cNvSpPr txBox="1"/>
          <p:nvPr/>
        </p:nvSpPr>
        <p:spPr>
          <a:xfrm>
            <a:off x="4090875" y="369875"/>
            <a:ext cx="4928100" cy="49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34343"/>
                </a:solidFill>
                <a:latin typeface="Rubik"/>
                <a:ea typeface="Rubik"/>
                <a:cs typeface="Rubik"/>
                <a:sym typeface="Rubik"/>
              </a:rPr>
              <a:t>Why do we need an alternative to plastic?</a:t>
            </a:r>
            <a:endParaRPr b="1" sz="3000">
              <a:solidFill>
                <a:srgbClr val="434343"/>
              </a:solidFill>
              <a:latin typeface="Rubik"/>
              <a:ea typeface="Rubik"/>
              <a:cs typeface="Rubik"/>
              <a:sym typeface="Rubik"/>
            </a:endParaRPr>
          </a:p>
        </p:txBody>
      </p:sp>
      <p:sp>
        <p:nvSpPr>
          <p:cNvPr id="177" name="Google Shape;177;p20"/>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178" name="Google Shape;178;p20"/>
          <p:cNvPicPr preferRelativeResize="0"/>
          <p:nvPr/>
        </p:nvPicPr>
        <p:blipFill>
          <a:blip r:embed="rId4">
            <a:alphaModFix/>
          </a:blip>
          <a:stretch>
            <a:fillRect/>
          </a:stretch>
        </p:blipFill>
        <p:spPr>
          <a:xfrm>
            <a:off x="7801519" y="4715600"/>
            <a:ext cx="211885" cy="211910"/>
          </a:xfrm>
          <a:prstGeom prst="rect">
            <a:avLst/>
          </a:prstGeom>
          <a:noFill/>
          <a:ln>
            <a:noFill/>
          </a:ln>
        </p:spPr>
      </p:pic>
      <p:pic>
        <p:nvPicPr>
          <p:cNvPr id="179" name="Google Shape;179;p20"/>
          <p:cNvPicPr preferRelativeResize="0"/>
          <p:nvPr/>
        </p:nvPicPr>
        <p:blipFill rotWithShape="1">
          <a:blip r:embed="rId5">
            <a:alphaModFix/>
          </a:blip>
          <a:srcRect b="0" l="26798" r="23884" t="0"/>
          <a:stretch/>
        </p:blipFill>
        <p:spPr>
          <a:xfrm>
            <a:off x="0" y="0"/>
            <a:ext cx="3808076"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1"/>
          <p:cNvPicPr preferRelativeResize="0"/>
          <p:nvPr/>
        </p:nvPicPr>
        <p:blipFill rotWithShape="1">
          <a:blip r:embed="rId3">
            <a:alphaModFix/>
          </a:blip>
          <a:srcRect b="0" l="36391" r="4038" t="0"/>
          <a:stretch/>
        </p:blipFill>
        <p:spPr>
          <a:xfrm>
            <a:off x="0" y="0"/>
            <a:ext cx="3866076" cy="5143500"/>
          </a:xfrm>
          <a:prstGeom prst="rect">
            <a:avLst/>
          </a:prstGeom>
          <a:noFill/>
          <a:ln>
            <a:noFill/>
          </a:ln>
        </p:spPr>
      </p:pic>
      <p:grpSp>
        <p:nvGrpSpPr>
          <p:cNvPr id="185" name="Google Shape;185;p21"/>
          <p:cNvGrpSpPr/>
          <p:nvPr/>
        </p:nvGrpSpPr>
        <p:grpSpPr>
          <a:xfrm>
            <a:off x="3062181" y="2248732"/>
            <a:ext cx="1200995" cy="2600394"/>
            <a:chOff x="3062181" y="1771745"/>
            <a:chExt cx="1200995" cy="2600394"/>
          </a:xfrm>
        </p:grpSpPr>
        <p:grpSp>
          <p:nvGrpSpPr>
            <p:cNvPr id="186" name="Google Shape;186;p21"/>
            <p:cNvGrpSpPr/>
            <p:nvPr/>
          </p:nvGrpSpPr>
          <p:grpSpPr>
            <a:xfrm>
              <a:off x="3062181" y="1771745"/>
              <a:ext cx="1200995" cy="2600394"/>
              <a:chOff x="499339" y="1815780"/>
              <a:chExt cx="1155136" cy="2501100"/>
            </a:xfrm>
          </p:grpSpPr>
          <p:pic>
            <p:nvPicPr>
              <p:cNvPr id="187" name="Google Shape;187;p21"/>
              <p:cNvPicPr preferRelativeResize="0"/>
              <p:nvPr/>
            </p:nvPicPr>
            <p:blipFill>
              <a:blip r:embed="rId4">
                <a:alphaModFix/>
              </a:blip>
              <a:stretch>
                <a:fillRect/>
              </a:stretch>
            </p:blipFill>
            <p:spPr>
              <a:xfrm>
                <a:off x="499339" y="1815780"/>
                <a:ext cx="1155000" cy="2501100"/>
              </a:xfrm>
              <a:prstGeom prst="roundRect">
                <a:avLst>
                  <a:gd fmla="val 7156" name="adj"/>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88" name="Google Shape;188;p21"/>
              <p:cNvSpPr/>
              <p:nvPr/>
            </p:nvSpPr>
            <p:spPr>
              <a:xfrm>
                <a:off x="499475" y="2105725"/>
                <a:ext cx="1155000" cy="1967700"/>
              </a:xfrm>
              <a:prstGeom prst="rect">
                <a:avLst/>
              </a:prstGeom>
              <a:solidFill>
                <a:srgbClr val="D8E5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1"/>
              <p:cNvPicPr preferRelativeResize="0"/>
              <p:nvPr/>
            </p:nvPicPr>
            <p:blipFill rotWithShape="1">
              <a:blip r:embed="rId5">
                <a:alphaModFix/>
              </a:blip>
              <a:srcRect b="5734" l="9122" r="8171" t="3389"/>
              <a:stretch/>
            </p:blipFill>
            <p:spPr>
              <a:xfrm>
                <a:off x="572375" y="2124675"/>
                <a:ext cx="1009200" cy="1929809"/>
              </a:xfrm>
              <a:prstGeom prst="rect">
                <a:avLst/>
              </a:prstGeom>
              <a:noFill/>
              <a:ln>
                <a:noFill/>
              </a:ln>
            </p:spPr>
          </p:pic>
        </p:grpSp>
        <p:grpSp>
          <p:nvGrpSpPr>
            <p:cNvPr id="190" name="Google Shape;190;p21"/>
            <p:cNvGrpSpPr/>
            <p:nvPr/>
          </p:nvGrpSpPr>
          <p:grpSpPr>
            <a:xfrm>
              <a:off x="3427049" y="1961194"/>
              <a:ext cx="471248" cy="72682"/>
              <a:chOff x="5316725" y="602075"/>
              <a:chExt cx="776100" cy="119700"/>
            </a:xfrm>
          </p:grpSpPr>
          <p:sp>
            <p:nvSpPr>
              <p:cNvPr id="191" name="Google Shape;191;p21"/>
              <p:cNvSpPr txBox="1"/>
              <p:nvPr/>
            </p:nvSpPr>
            <p:spPr>
              <a:xfrm>
                <a:off x="5316725" y="602075"/>
                <a:ext cx="776100" cy="119700"/>
              </a:xfrm>
              <a:prstGeom prst="rect">
                <a:avLst/>
              </a:prstGeom>
              <a:solidFill>
                <a:srgbClr val="E2E2E2"/>
              </a:solidFill>
              <a:ln>
                <a:noFill/>
              </a:ln>
            </p:spPr>
            <p:txBody>
              <a:bodyPr anchorCtr="0" anchor="t" bIns="0" lIns="0" spcFirstLastPara="1" rIns="0" wrap="square" tIns="0">
                <a:noAutofit/>
              </a:bodyPr>
              <a:lstStyle/>
              <a:p>
                <a:pPr indent="0" lvl="0" marL="0" rtl="0" algn="ctr">
                  <a:spcBef>
                    <a:spcPts val="0"/>
                  </a:spcBef>
                  <a:spcAft>
                    <a:spcPts val="0"/>
                  </a:spcAft>
                  <a:buNone/>
                </a:pPr>
                <a:r>
                  <a:rPr lang="en" sz="400">
                    <a:solidFill>
                      <a:srgbClr val="434343"/>
                    </a:solidFill>
                  </a:rPr>
                  <a:t>qr-code.io</a:t>
                </a:r>
                <a:endParaRPr sz="400">
                  <a:solidFill>
                    <a:srgbClr val="434343"/>
                  </a:solidFill>
                </a:endParaRPr>
              </a:p>
            </p:txBody>
          </p:sp>
          <p:sp>
            <p:nvSpPr>
              <p:cNvPr id="192" name="Google Shape;192;p21"/>
              <p:cNvSpPr/>
              <p:nvPr/>
            </p:nvSpPr>
            <p:spPr>
              <a:xfrm>
                <a:off x="5398925" y="636805"/>
                <a:ext cx="30900" cy="33300"/>
              </a:xfrm>
              <a:prstGeom prst="roundRect">
                <a:avLst>
                  <a:gd fmla="val 50000"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 name="Google Shape;193;p21"/>
          <p:cNvSpPr/>
          <p:nvPr/>
        </p:nvSpPr>
        <p:spPr>
          <a:xfrm>
            <a:off x="3866075" y="0"/>
            <a:ext cx="1738500" cy="51957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txBox="1"/>
          <p:nvPr/>
        </p:nvSpPr>
        <p:spPr>
          <a:xfrm>
            <a:off x="4265725" y="1499975"/>
            <a:ext cx="4623300" cy="2726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Oxygen"/>
                <a:ea typeface="Oxygen"/>
                <a:cs typeface="Oxygen"/>
                <a:sym typeface="Oxygen"/>
              </a:rPr>
              <a:t>Restaurant and Bar receipts</a:t>
            </a:r>
            <a:r>
              <a:rPr lang="en" sz="1200">
                <a:solidFill>
                  <a:srgbClr val="434343"/>
                </a:solidFill>
                <a:latin typeface="Oxygen"/>
                <a:ea typeface="Oxygen"/>
                <a:cs typeface="Oxygen"/>
                <a:sym typeface="Oxygen"/>
              </a:rPr>
              <a:t> are an ideal touchpoint for several reasons. The receipt provides awareness for this payment method, from a trusted retailer, to an audience immediately ready to pay, and being away from home, likely with their phone nearby.</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Oxygen"/>
                <a:ea typeface="Oxygen"/>
                <a:cs typeface="Oxygen"/>
                <a:sym typeface="Oxygen"/>
              </a:rPr>
              <a:t>“The proliferation of mobile technology creates a significant change to the  ordering, payments, and guest communications landscape...and the resurgence of QR codes” - </a:t>
            </a:r>
            <a:r>
              <a:rPr lang="en" sz="1200" u="sng">
                <a:solidFill>
                  <a:schemeClr val="hlink"/>
                </a:solidFill>
                <a:latin typeface="Oxygen"/>
                <a:ea typeface="Oxygen"/>
                <a:cs typeface="Oxygen"/>
                <a:sym typeface="Oxygen"/>
                <a:hlinkClick r:id="rId6"/>
              </a:rPr>
              <a:t>Forbes.com (Nov 11, 2019) - The Future of Restaurant Tech</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Oxygen"/>
                <a:ea typeface="Oxygen"/>
                <a:cs typeface="Oxygen"/>
                <a:sym typeface="Oxygen"/>
              </a:rPr>
              <a:t>“Merchants that lack a point-of-sale device can simply post a piece of paper with their QR code near the register for customers to point their phones’ cameras at and execute payments in reverse.”</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Oxygen"/>
                <a:ea typeface="Oxygen"/>
                <a:cs typeface="Oxygen"/>
                <a:sym typeface="Oxygen"/>
              </a:rPr>
              <a:t>American Banker - </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accent5"/>
                </a:solidFill>
                <a:latin typeface="Oxygen"/>
                <a:ea typeface="Oxygen"/>
                <a:cs typeface="Oxygen"/>
                <a:sym typeface="Oxygen"/>
                <a:hlinkClick r:id="rId7">
                  <a:extLst>
                    <a:ext uri="{A12FA001-AC4F-418D-AE19-62706E023703}">
                      <ahyp:hlinkClr val="tx"/>
                    </a:ext>
                  </a:extLst>
                </a:hlinkClick>
              </a:rPr>
              <a:t>https://www.americanbanker.com/news/why-chinas-mobile-payments-revolution-matters-for-us-bankers</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latin typeface="Oxygen"/>
              <a:ea typeface="Oxygen"/>
              <a:cs typeface="Oxygen"/>
              <a:sym typeface="Oxyge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latin typeface="Oxygen"/>
              <a:ea typeface="Oxygen"/>
              <a:cs typeface="Oxygen"/>
              <a:sym typeface="Oxygen"/>
            </a:endParaRPr>
          </a:p>
        </p:txBody>
      </p:sp>
      <p:sp>
        <p:nvSpPr>
          <p:cNvPr id="195" name="Google Shape;195;p21"/>
          <p:cNvSpPr txBox="1"/>
          <p:nvPr/>
        </p:nvSpPr>
        <p:spPr>
          <a:xfrm>
            <a:off x="4265725" y="340825"/>
            <a:ext cx="4545600" cy="1109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434343"/>
                </a:solidFill>
                <a:latin typeface="Rubik"/>
                <a:ea typeface="Rubik"/>
                <a:cs typeface="Rubik"/>
                <a:sym typeface="Rubik"/>
              </a:rPr>
              <a:t>Focus on restaurants and bars</a:t>
            </a:r>
            <a:endParaRPr b="1" sz="3000">
              <a:solidFill>
                <a:srgbClr val="434343"/>
              </a:solidFill>
              <a:latin typeface="Rubik"/>
              <a:ea typeface="Rubik"/>
              <a:cs typeface="Rubik"/>
              <a:sym typeface="Rubik"/>
            </a:endParaRPr>
          </a:p>
        </p:txBody>
      </p:sp>
      <p:sp>
        <p:nvSpPr>
          <p:cNvPr id="196" name="Google Shape;196;p21"/>
          <p:cNvSpPr txBox="1"/>
          <p:nvPr/>
        </p:nvSpPr>
        <p:spPr>
          <a:xfrm>
            <a:off x="8080575" y="4728470"/>
            <a:ext cx="892200" cy="16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999999"/>
                </a:solidFill>
                <a:latin typeface="Rubik Light"/>
                <a:ea typeface="Rubik Light"/>
                <a:cs typeface="Rubik Light"/>
                <a:sym typeface="Rubik Light"/>
              </a:rPr>
              <a:t>QR-CODE.IO</a:t>
            </a:r>
            <a:endParaRPr b="1" sz="1200">
              <a:solidFill>
                <a:srgbClr val="999999"/>
              </a:solidFill>
              <a:latin typeface="Oxygen"/>
              <a:ea typeface="Oxygen"/>
              <a:cs typeface="Oxygen"/>
              <a:sym typeface="Oxygen"/>
            </a:endParaRPr>
          </a:p>
        </p:txBody>
      </p:sp>
      <p:pic>
        <p:nvPicPr>
          <p:cNvPr id="197" name="Google Shape;197;p21"/>
          <p:cNvPicPr preferRelativeResize="0"/>
          <p:nvPr/>
        </p:nvPicPr>
        <p:blipFill>
          <a:blip r:embed="rId8">
            <a:alphaModFix/>
          </a:blip>
          <a:stretch>
            <a:fillRect/>
          </a:stretch>
        </p:blipFill>
        <p:spPr>
          <a:xfrm>
            <a:off x="7801519" y="4715600"/>
            <a:ext cx="211885" cy="2119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